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65" r:id="rId4"/>
    <p:sldId id="272" r:id="rId5"/>
    <p:sldId id="258" r:id="rId6"/>
    <p:sldId id="259" r:id="rId7"/>
    <p:sldId id="266" r:id="rId8"/>
    <p:sldId id="273" r:id="rId9"/>
    <p:sldId id="260" r:id="rId10"/>
    <p:sldId id="261" r:id="rId11"/>
    <p:sldId id="267" r:id="rId12"/>
    <p:sldId id="262" r:id="rId13"/>
    <p:sldId id="263" r:id="rId14"/>
    <p:sldId id="274" r:id="rId15"/>
    <p:sldId id="275" r:id="rId16"/>
    <p:sldId id="264" r:id="rId17"/>
    <p:sldId id="277" r:id="rId18"/>
    <p:sldId id="276" r:id="rId19"/>
    <p:sldId id="268" r:id="rId20"/>
    <p:sldId id="278" r:id="rId21"/>
    <p:sldId id="279" r:id="rId22"/>
    <p:sldId id="269" r:id="rId23"/>
    <p:sldId id="280" r:id="rId24"/>
    <p:sldId id="270" r:id="rId25"/>
    <p:sldId id="271" r:id="rId26"/>
    <p:sldId id="281"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D7F"/>
    <a:srgbClr val="BEE395"/>
    <a:srgbClr val="62D8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1066"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A8D4E3B-6490-47F4-84BC-10928721D215}" type="datetimeFigureOut">
              <a:rPr lang="en-GB"/>
              <a:pPr>
                <a:defRPr/>
              </a:pPr>
              <a:t>05/08/2010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BD8B270-1EE5-4897-AAEA-922689D91FD6}" type="slidenum">
              <a:rPr lang="en-GB"/>
              <a:pPr>
                <a:defRPr/>
              </a:pPr>
              <a:t>‹#›</a:t>
            </a:fld>
            <a:endParaRPr lang="en-GB"/>
          </a:p>
        </p:txBody>
      </p:sp>
    </p:spTree>
    <p:extLst>
      <p:ext uri="{BB962C8B-B14F-4D97-AF65-F5344CB8AC3E}">
        <p14:creationId xmlns:p14="http://schemas.microsoft.com/office/powerpoint/2010/main" val="3603573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6D2C9A-4D0D-4692-9827-E21096E139ED}" type="slidenum">
              <a:rPr lang="en-GB"/>
              <a:pPr fontAlgn="base">
                <a:spcBef>
                  <a:spcPct val="0"/>
                </a:spcBef>
                <a:spcAft>
                  <a:spcPct val="0"/>
                </a:spcAft>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0EC62B-EEF8-4A7E-AF95-E50061A7320A}" type="slidenum">
              <a:rPr lang="en-GB"/>
              <a:pPr fontAlgn="base">
                <a:spcBef>
                  <a:spcPct val="0"/>
                </a:spcBef>
                <a:spcAft>
                  <a:spcPct val="0"/>
                </a:spcAft>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94819A-7FBD-44E8-8BA4-04E863D4E664}" type="slidenum">
              <a:rPr lang="en-GB"/>
              <a:pPr fontAlgn="base">
                <a:spcBef>
                  <a:spcPct val="0"/>
                </a:spcBef>
                <a:spcAft>
                  <a:spcPct val="0"/>
                </a:spcAft>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B72C9B-5820-4E91-B200-8C18D80D11A6}" type="slidenum">
              <a:rPr lang="en-GB"/>
              <a:pPr fontAlgn="base">
                <a:spcBef>
                  <a:spcPct val="0"/>
                </a:spcBef>
                <a:spcAft>
                  <a:spcPct val="0"/>
                </a:spcAft>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877FF-70DC-4246-834B-71C170D5F842}" type="slidenum">
              <a:rPr lang="en-GB"/>
              <a:pPr fontAlgn="base">
                <a:spcBef>
                  <a:spcPct val="0"/>
                </a:spcBef>
                <a:spcAft>
                  <a:spcPct val="0"/>
                </a:spcAft>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23B8C4-019F-499D-B2B7-5F8D13D69AF2}" type="slidenum">
              <a:rPr lang="en-GB"/>
              <a:pPr fontAlgn="base">
                <a:spcBef>
                  <a:spcPct val="0"/>
                </a:spcBef>
                <a:spcAft>
                  <a:spcPct val="0"/>
                </a:spcAft>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D17B7D-AFEA-4E0D-A509-8A939C153DCC}" type="slidenum">
              <a:rPr lang="en-GB"/>
              <a:pPr fontAlgn="base">
                <a:spcBef>
                  <a:spcPct val="0"/>
                </a:spcBef>
                <a:spcAft>
                  <a:spcPct val="0"/>
                </a:spcAft>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914D91-8B7E-476A-BF80-16AD811D9C10}" type="slidenum">
              <a:rPr lang="en-GB"/>
              <a:pPr fontAlgn="base">
                <a:spcBef>
                  <a:spcPct val="0"/>
                </a:spcBef>
                <a:spcAft>
                  <a:spcPct val="0"/>
                </a:spcAft>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9E91E3-9559-42BD-B1D7-8159AB5BC2AE}" type="slidenum">
              <a:rPr lang="en-GB"/>
              <a:pPr fontAlgn="base">
                <a:spcBef>
                  <a:spcPct val="0"/>
                </a:spcBef>
                <a:spcAft>
                  <a:spcPct val="0"/>
                </a:spcAft>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CC3F21-ABEE-4679-B6E9-113D3FF19C79}" type="slidenum">
              <a:rPr lang="en-GB"/>
              <a:pPr fontAlgn="base">
                <a:spcBef>
                  <a:spcPct val="0"/>
                </a:spcBef>
                <a:spcAft>
                  <a:spcPct val="0"/>
                </a:spcAft>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9223C7-D91F-40B4-96D2-EDE11B80362A}" type="slidenum">
              <a:rPr lang="en-GB"/>
              <a:pPr fontAlgn="base">
                <a:spcBef>
                  <a:spcPct val="0"/>
                </a:spcBef>
                <a:spcAft>
                  <a:spcPct val="0"/>
                </a:spcAft>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F9183F-71D8-4455-B976-36FF3002AC8A}" type="slidenum">
              <a:rPr lang="en-GB"/>
              <a:pPr fontAlgn="base">
                <a:spcBef>
                  <a:spcPct val="0"/>
                </a:spcBef>
                <a:spcAft>
                  <a:spcPct val="0"/>
                </a:spcAft>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77C313-65B4-427A-8C20-FF1646041191}" type="slidenum">
              <a:rPr lang="en-GB"/>
              <a:pPr fontAlgn="base">
                <a:spcBef>
                  <a:spcPct val="0"/>
                </a:spcBef>
                <a:spcAft>
                  <a:spcPct val="0"/>
                </a:spcAft>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342C96-1ADC-4256-A1B6-2669F42C1D40}" type="slidenum">
              <a:rPr lang="en-GB"/>
              <a:pPr fontAlgn="base">
                <a:spcBef>
                  <a:spcPct val="0"/>
                </a:spcBef>
                <a:spcAft>
                  <a:spcPct val="0"/>
                </a:spcAft>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7A8DD1-F8F1-4CAF-8ECA-8CFDCC39F08A}" type="slidenum">
              <a:rPr lang="en-GB"/>
              <a:pPr fontAlgn="base">
                <a:spcBef>
                  <a:spcPct val="0"/>
                </a:spcBef>
                <a:spcAft>
                  <a:spcPct val="0"/>
                </a:spcAft>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8CACFC-8621-4DE2-B8EB-4812DA958B0B}" type="slidenum">
              <a:rPr lang="en-GB"/>
              <a:pPr fontAlgn="base">
                <a:spcBef>
                  <a:spcPct val="0"/>
                </a:spcBef>
                <a:spcAft>
                  <a:spcPct val="0"/>
                </a:spcAft>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4E42F3-EB07-420B-B9EA-3234D5567EAF}" type="slidenum">
              <a:rPr lang="en-GB"/>
              <a:pPr fontAlgn="base">
                <a:spcBef>
                  <a:spcPct val="0"/>
                </a:spcBef>
                <a:spcAft>
                  <a:spcPct val="0"/>
                </a:spcAft>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AF40C6-5803-47B8-92F7-7F457645A7C1}" type="slidenum">
              <a:rPr lang="en-GB"/>
              <a:pPr fontAlgn="base">
                <a:spcBef>
                  <a:spcPct val="0"/>
                </a:spcBef>
                <a:spcAft>
                  <a:spcPct val="0"/>
                </a:spcAft>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02F0A3-74F5-48B6-8BDB-96B7836061D6}" type="slidenum">
              <a:rPr lang="en-GB"/>
              <a:pPr fontAlgn="base">
                <a:spcBef>
                  <a:spcPct val="0"/>
                </a:spcBef>
                <a:spcAft>
                  <a:spcPct val="0"/>
                </a:spcAft>
                <a:defRPr/>
              </a:pPr>
              <a:t>26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6C04BC-8206-47E5-8E29-3B59417FEAA2}" type="slidenum">
              <a:rPr lang="en-GB"/>
              <a:pPr fontAlgn="base">
                <a:spcBef>
                  <a:spcPct val="0"/>
                </a:spcBef>
                <a:spcAft>
                  <a:spcPct val="0"/>
                </a:spcAft>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69B8CA-0F31-42A7-A40C-003616996A33}" type="slidenum">
              <a:rPr lang="en-GB"/>
              <a:pPr fontAlgn="base">
                <a:spcBef>
                  <a:spcPct val="0"/>
                </a:spcBef>
                <a:spcAft>
                  <a:spcPct val="0"/>
                </a:spcAft>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B19840-6294-415B-AFB7-BB49A949E400}" type="slidenum">
              <a:rPr lang="en-GB"/>
              <a:pPr fontAlgn="base">
                <a:spcBef>
                  <a:spcPct val="0"/>
                </a:spcBef>
                <a:spcAft>
                  <a:spcPct val="0"/>
                </a:spcAft>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5810CD-C706-44DA-AC35-356926338753}" type="slidenum">
              <a:rPr lang="en-GB"/>
              <a:pPr fontAlgn="base">
                <a:spcBef>
                  <a:spcPct val="0"/>
                </a:spcBef>
                <a:spcAft>
                  <a:spcPct val="0"/>
                </a:spcAft>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C51392-7EDA-4496-8833-74125A67F0DB}" type="slidenum">
              <a:rPr lang="en-GB"/>
              <a:pPr fontAlgn="base">
                <a:spcBef>
                  <a:spcPct val="0"/>
                </a:spcBef>
                <a:spcAft>
                  <a:spcPct val="0"/>
                </a:spcAft>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38CFD-2E9A-4E66-9606-64B36937113C}" type="slidenum">
              <a:rPr lang="en-GB"/>
              <a:pPr fontAlgn="base">
                <a:spcBef>
                  <a:spcPct val="0"/>
                </a:spcBef>
                <a:spcAft>
                  <a:spcPct val="0"/>
                </a:spcAft>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46E0B9-62C5-4F04-99D9-7584E7E259F9}" type="slidenum">
              <a:rPr lang="en-GB"/>
              <a:pPr fontAlgn="base">
                <a:spcBef>
                  <a:spcPct val="0"/>
                </a:spcBef>
                <a:spcAft>
                  <a:spcPct val="0"/>
                </a:spcAft>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A216491-8D0B-4A7C-A8A0-FE2E0BEDFFE1}" type="datetimeFigureOut">
              <a:rPr lang="en-GB"/>
              <a:pPr>
                <a:defRPr/>
              </a:pPr>
              <a:t>05/08/2010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8DB190D-B0C5-4632-AFA4-1FBBBC01222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5F7296A-332C-49B4-9529-8A234EBBFD36}" type="datetimeFigureOut">
              <a:rPr lang="en-GB"/>
              <a:pPr>
                <a:defRPr/>
              </a:pPr>
              <a:t>05/08/2010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030C931-485A-4911-8D22-10E14419FBD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0905966-EF3C-42DA-A93F-8B8FDDC00983}" type="datetimeFigureOut">
              <a:rPr lang="en-GB"/>
              <a:pPr>
                <a:defRPr/>
              </a:pPr>
              <a:t>05/08/2010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47CCC9B-8D4F-4CBA-AA26-D507C29EDA0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AAB768F-E9DE-40F2-A224-3F6E981EB259}" type="datetimeFigureOut">
              <a:rPr lang="en-GB"/>
              <a:pPr>
                <a:defRPr/>
              </a:pPr>
              <a:t>05/08/2010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48E5076-43C6-4438-B849-6C912EE9576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0DF330-B59D-47C7-8E87-45F66B049CA7}" type="datetimeFigureOut">
              <a:rPr lang="en-GB"/>
              <a:pPr>
                <a:defRPr/>
              </a:pPr>
              <a:t>05/08/2010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5A05C00-B860-49BD-8443-CB3568515BA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334DE33-0E3A-4F0D-B511-476D87752D40}" type="datetimeFigureOut">
              <a:rPr lang="en-GB"/>
              <a:pPr>
                <a:defRPr/>
              </a:pPr>
              <a:t>05/08/2010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D425733-61E1-4042-9D64-3143FE4585B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90E0971-3E4D-46D4-AE6B-B9AE4EEBFDA8}" type="datetimeFigureOut">
              <a:rPr lang="en-GB"/>
              <a:pPr>
                <a:defRPr/>
              </a:pPr>
              <a:t>05/08/2010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9E16A45-0C8F-4D8F-A973-E382B608447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1B122F0-0EDE-4666-B4FA-77C59B42A59A}" type="datetimeFigureOut">
              <a:rPr lang="en-GB"/>
              <a:pPr>
                <a:defRPr/>
              </a:pPr>
              <a:t>05/08/2010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FFA51795-E69B-43B2-8650-17EB3B2F0C6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2C2C2E-D65B-4B93-BAA5-BE063A756A66}" type="datetimeFigureOut">
              <a:rPr lang="en-GB"/>
              <a:pPr>
                <a:defRPr/>
              </a:pPr>
              <a:t>05/08/2010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F656079-0089-48F4-B653-DD9966D07D7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DC0766-AAAA-4F13-8E24-35A07D528EB0}" type="datetimeFigureOut">
              <a:rPr lang="en-GB"/>
              <a:pPr>
                <a:defRPr/>
              </a:pPr>
              <a:t>05/08/2010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C874411-65FB-4DFD-964B-E79EBB75201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0C83C5-D6BC-4E24-9D07-D48EF810BCD9}" type="datetimeFigureOut">
              <a:rPr lang="en-GB"/>
              <a:pPr>
                <a:defRPr/>
              </a:pPr>
              <a:t>05/08/2010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5823FF1-0CC9-445C-96D5-C7089CECEF0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503CDD8-BE4C-4660-87F8-68C968CAF042}" type="datetimeFigureOut">
              <a:rPr lang="en-GB"/>
              <a:pPr>
                <a:defRPr/>
              </a:pPr>
              <a:t>05/08/2010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AACC406-A378-4A35-896A-20F79F2CBEA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0.jpeg"/><Relationship Id="rId3" Type="http://schemas.openxmlformats.org/officeDocument/2006/relationships/hyperlink" Target="http://www.google.co.uk/imgres?imgurl=http://www.neath-porttalbot.gov.uk/images/brown%20long-eared%20medium.jpg&amp;imgrefurl=http://www.neath-porttalbot.gov.uk/default.aspx?page=4156&amp;usg=__O9hnymL7M4IzPbZvtm0QzL6vH8Y=&amp;h=200&amp;w=293&amp;sz=17&amp;hl=en&amp;start=17&amp;sig2=pt_Ueo0F2JOJtIdrQWhL6g&amp;um=1&amp;itbs=1&amp;tbnid=BKagqzq37qJxGM:&amp;tbnh=78&amp;tbnw=115&amp;prev=/images?q=brown+long+eared+bat&amp;um=1&amp;hl=en&amp;sa=X&amp;tbs=isch:1&amp;ei=Z449TI6fC5mg4QaajunGAg" TargetMode="External"/><Relationship Id="rId7" Type="http://schemas.openxmlformats.org/officeDocument/2006/relationships/hyperlink" Target="http://www.google.co.uk/imgres?imgurl=http://juliadoctoroff.files.wordpress.com/2008/05/snail.jpg&amp;imgrefurl=http://juliadoctoroff.wordpress.com/2008/05/&amp;usg=__mVonFCzws80uj6vmbDwSVDB1uaM=&amp;h=418&amp;w=500&amp;sz=44&amp;hl=en&amp;start=12&amp;sig2=aYGEdDNZRZZSnnhAJXvpDg&amp;um=1&amp;itbs=1&amp;tbnid=U4t_Ptie09Em-M:&amp;tbnh=109&amp;tbnw=130&amp;prev=/images?q=snail&amp;um=1&amp;hl=en&amp;tbs=isch:1&amp;ei=pI09TKmWOJOA4QbGysnGAg" TargetMode="External"/><Relationship Id="rId12"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hyperlink" Target="http://www.google.co.uk/imgres?imgurl=http://bcre8uv.typepad.com/.a/6a00d834530d3e69e20133ed63a074970b-800wi&amp;imgrefurl=http://bcre8uv.typepad.com/&amp;usg=__-AVShhncp3L7wfFywW2UnpMswxA=&amp;h=255&amp;w=350&amp;sz=25&amp;hl=en&amp;start=7&amp;sig2=ebcc4zZP7oBNhwpYX_gk5g&amp;um=1&amp;itbs=1&amp;tbnid=5Oc5M5yg2wWbcM:&amp;tbnh=87&amp;tbnw=120&amp;prev=/images?q=cute+slug&amp;um=1&amp;hl=en&amp;tbs=isch:1&amp;ei=Ro49TKSAE5mJ4gbLp7zFAg" TargetMode="External"/><Relationship Id="rId5" Type="http://schemas.openxmlformats.org/officeDocument/2006/relationships/hyperlink" Target="http://www.google.co.uk/imgres?imgurl=http://static.guim.co.uk/Guardian/environment/gallery/2008/apr/11/wildlife1/GD6875092@Common-Pipistrelle-(P-1577.jpg&amp;imgrefurl=http://picsdigger.com/keyword/pipistrelle/&amp;usg=___bbPeUBYziZgIFVTgXumIn0VG-s=&amp;h=409&amp;w=630&amp;sz=44&amp;hl=en&amp;start=11&amp;sig2=fodapNyHP19GAEx9GePZtw&amp;um=1&amp;itbs=1&amp;tbnid=HXoLoPaDeFiZAM:&amp;tbnh=89&amp;tbnw=137&amp;prev=/images?q=pipistrelle&amp;um=1&amp;hl=en&amp;tbs=isch:1&amp;ei=Uo49TKvtJqaV4gaC8OjFAg" TargetMode="External"/><Relationship Id="rId10" Type="http://schemas.openxmlformats.org/officeDocument/2006/relationships/image" Target="../media/image48.jpeg"/><Relationship Id="rId4" Type="http://schemas.openxmlformats.org/officeDocument/2006/relationships/image" Target="../media/image45.jpeg"/><Relationship Id="rId9" Type="http://schemas.openxmlformats.org/officeDocument/2006/relationships/hyperlink" Target="http://www.google.co.uk/imgres?imgurl=http://www.wordsandpictures.me.uk/imag/img323.jpg&amp;imgrefurl=http://www.wordsandpictures.me.uk/insects/butterflies.html&amp;usg=__WJIMZRt055q5AuKnmVwOMdKTahc=&amp;h=617&amp;w=800&amp;sz=108&amp;hl=en&amp;start=15&amp;sig2=vhed9IZoGCnxAMpqO5mK2Q&amp;um=1&amp;itbs=1&amp;tbnid=n7hgAJnMEQh2fM:&amp;tbnh=110&amp;tbnw=143&amp;prev=/images?q=green+veined+white&amp;um=1&amp;hl=en&amp;tbs=isch:1&amp;ei=Go49TNO4Joz84AaUlsjGA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1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1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8.jpeg"/></Relationships>
</file>

<file path=ppt/slides/_rels/slide2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jpeg"/></Relationships>
</file>

<file path=ppt/slides/_rels/slide2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4.jpeg"/><Relationship Id="rId4" Type="http://schemas.openxmlformats.org/officeDocument/2006/relationships/image" Target="../media/image73.jpeg"/></Relationships>
</file>

<file path=ppt/slides/_rels/slide2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2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9.jpeg"/><Relationship Id="rId4" Type="http://schemas.openxmlformats.org/officeDocument/2006/relationships/image" Target="../media/image78.jpeg"/></Relationships>
</file>

<file path=ppt/slides/_rels/slide2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0.jpeg"/><Relationship Id="rId7"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2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www.google.co.uk/imgres?imgurl=http://www.mbaker.co.uk/images/Wildlife/Butterfly%20Meadow%20Brown.jpg&amp;imgrefurl=http://www.mbaker.co.uk/Wildlife%20Gallery/butterfly%20gallery.htm&amp;usg=__owJcKwU-d3jIUa03pLFhoHbVEo4=&amp;h=480&amp;w=720&amp;sz=43&amp;hl=en&amp;start=15&amp;sig2=m-Drgaqo8ikE6BLOMHm00A&amp;um=1&amp;itbs=1&amp;tbnid=DSOkH6vMUv1RDM:&amp;tbnh=93&amp;tbnw=140&amp;prev=/images?q=meadow+brown&amp;um=1&amp;hl=en&amp;rls=com.microsoft:*:IE-SearchBox&amp;rlz=1I7PBEA_en-GB&amp;tbs=isch:1&amp;ei=L7o9TKTIBYaB4Qax1bzGAg" TargetMode="Externa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hyperlink" Target="http://www.google.co.uk/imgres?imgurl=http://www.wildflowerfinder.org.uk/Flowers/L/LadysSmock/CuckooFlower(LadysSmock)_058.jpg&amp;imgrefurl=http://www.wildflowerfinder.org.uk/Flowers/L/LadysSmock/LadysSmock.htm&amp;usg=__6q17QxxkN-vrvahjX-ytEO1fVyg=&amp;h=375&amp;w=502&amp;sz=32&amp;hl=en&amp;start=5&amp;sig2=mX2EKi4nb_TFk_kiK_8LEA&amp;um=1&amp;itbs=1&amp;tbnid=5WLh3Q9E-b3zRM:&amp;tbnh=97&amp;tbnw=130&amp;prev=/images?q=lady's+smock&amp;um=1&amp;hl=en&amp;sa=X&amp;tbs=isch:1&amp;ei=Bn89TKq-ItyI4gbZue3GAg" TargetMode="External"/><Relationship Id="rId18" Type="http://schemas.openxmlformats.org/officeDocument/2006/relationships/image" Target="../media/image22.jpeg"/><Relationship Id="rId26" Type="http://schemas.openxmlformats.org/officeDocument/2006/relationships/image" Target="../media/image26.jpeg"/><Relationship Id="rId3" Type="http://schemas.openxmlformats.org/officeDocument/2006/relationships/hyperlink" Target="http://www.google.co.uk/imgres?imgurl=http://2.bp.blogspot.com/_9oTslXzpqec/S9mKHO9SrTI/AAAAAAAAHKM/iLFS7pA0_mo/s1600/Wren.jpg&amp;imgrefurl=http://johnclarejournal.blogspot.com/&amp;usg=__fJWDdlmTQEhw72c93Cyalm5JDCE=&amp;h=479&amp;w=460&amp;sz=56&amp;hl=en&amp;start=2&amp;sig2=3WiwrmU9k9RdvMUMlaKjmw&amp;um=1&amp;itbs=1&amp;tbnid=hgYGueiqfXUUYM:&amp;tbnh=129&amp;tbnw=124&amp;prev=/images?q=wren&amp;um=1&amp;hl=en&amp;sa=N&amp;tbs=isch:1&amp;ei=Gn09TIKXPMSj4Qbj7e3FAg" TargetMode="External"/><Relationship Id="rId21" Type="http://schemas.openxmlformats.org/officeDocument/2006/relationships/hyperlink" Target="http://www.google.co.uk/imgres?imgurl=http://www.progressivechristiansuniting.org/wp-content/uploads/2007/04/beech%20tree.jpg&amp;imgrefurl=http://tattoo60269.info/original-tattoos-for-women.htm&amp;usg=__zt4xZiXw725e_BKe33pyt27TkvA=&amp;h=300&amp;w=400&amp;sz=197&amp;hl=en&amp;start=2&amp;sig2=OBwEMBi2Z6OFghzAXGUHTg&amp;um=1&amp;itbs=1&amp;tbnid=b8MfxFVYXrB67M:&amp;tbnh=93&amp;tbnw=124&amp;prev=/images?q=beech+tree&amp;um=1&amp;hl=en&amp;sa=X&amp;tbs=isch:1&amp;ei=a4A9TOqvF4ex4Aar1ojHAg" TargetMode="External"/><Relationship Id="rId7" Type="http://schemas.openxmlformats.org/officeDocument/2006/relationships/hyperlink" Target="http://www.google.co.uk/imgres?imgurl=http://mikeatkinson.net/images/LongTailedTit09.jpg&amp;imgrefurl=http://mikeatkinson.net/LongTailedTit.htm&amp;usg=__opLE1HIGzAi4vApRvL1bGLmRMaY=&amp;h=566&amp;w=800&amp;sz=85&amp;hl=en&amp;start=4&amp;sig2=Cjza1-h0xcPnGUyjGvlmMQ&amp;um=1&amp;itbs=1&amp;tbnid=FlEUx5o71cVMaM:&amp;tbnh=101&amp;tbnw=143&amp;prev=/images?q=long+tailed+tit&amp;um=1&amp;hl=en&amp;tbs=isch:1&amp;ei=HH49TJWEMtH84AaK66XGAg" TargetMode="External"/><Relationship Id="rId12" Type="http://schemas.openxmlformats.org/officeDocument/2006/relationships/image" Target="../media/image19.jpeg"/><Relationship Id="rId17" Type="http://schemas.openxmlformats.org/officeDocument/2006/relationships/hyperlink" Target="http://www.google.co.uk/imgres?imgurl=http://www.marksukwildlifephotos.com/USERIMAGES/bluebell.jpg&amp;imgrefurl=http://freedekstopwallpaper.blogspot.com/2010/04/bluebell-flower-wallpapers.html&amp;usg=__6PPoQ2aEQs1IzshYl1BY5piF3MY=&amp;h=1190&amp;w=850&amp;sz=178&amp;hl=en&amp;start=18&amp;sig2=WBRt_o9jOl8S2q6qskU7rA&amp;um=1&amp;itbs=1&amp;tbnid=cQJdQHuerOP6PM:&amp;tbnh=150&amp;tbnw=107&amp;prev=/images?q=bluebell&amp;um=1&amp;hl=en&amp;tbs=isch:1&amp;ei=rn89TIOgO8iM4gbDiNXGAg" TargetMode="External"/><Relationship Id="rId25" Type="http://schemas.openxmlformats.org/officeDocument/2006/relationships/hyperlink" Target="http://www.google.co.uk/imgres?imgurl=http://i1.treknature.com/photos/8197/bosuil.jpg&amp;imgrefurl=http://www.treknature.com/gallery/Europe/Netherlands/photo207417.htm&amp;usg=__2LWjtg2NYzOiFtiFCsv8wedII_s=&amp;h=620&amp;w=412&amp;sz=227&amp;hl=en&amp;start=8&amp;sig2=StSq2xmxmQpzf0mmS9-M_Q&amp;um=1&amp;itbs=1&amp;tbnid=ZJMDmLVNooxxyM:&amp;tbnh=136&amp;tbnw=90&amp;prev=/images?q=cute+tawny+owl&amp;um=1&amp;hl=en&amp;sa=X&amp;tbs=isch:1&amp;ei=boE9TLmeD-OV4gbE0pzGAg" TargetMode="External"/><Relationship Id="rId2" Type="http://schemas.openxmlformats.org/officeDocument/2006/relationships/notesSlide" Target="../notesSlides/notesSlide6.xml"/><Relationship Id="rId16" Type="http://schemas.openxmlformats.org/officeDocument/2006/relationships/image" Target="../media/image21.jpeg"/><Relationship Id="rId20"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hyperlink" Target="http://www.google.co.uk/imgres?imgurl=http://www.birdforum.net/opus/images/6/6d/Great_Spotted_Woodpecker_male.jpg&amp;imgrefurl=http://www.birdforum.net/opus/Great_Spotted_Woodpecker&amp;usg=__7oJEdA70Ti67CIl9rQf2ZUMkNas=&amp;h=700&amp;w=466&amp;sz=70&amp;hl=en&amp;start=14&amp;sig2=SdShVa7ThZkRrm4OAJ6__w&amp;um=1&amp;itbs=1&amp;tbnid=Wr0CaY8EfGyqvM:&amp;tbnh=140&amp;tbnw=93&amp;prev=/images?q=great+spotted+woodpecker&amp;um=1&amp;hl=en&amp;tbs=isch:1&amp;ei=x349TNfyAceV4gbbs73GAg" TargetMode="External"/><Relationship Id="rId24" Type="http://schemas.openxmlformats.org/officeDocument/2006/relationships/image" Target="../media/image25.jpeg"/><Relationship Id="rId5" Type="http://schemas.openxmlformats.org/officeDocument/2006/relationships/hyperlink" Target="http://www.google.co.uk/imgres?imgurl=http://www.discoverituk.plus.com/isleofskye/images/birds/buzzard3_lg.jpg&amp;imgrefurl=http://www.discoverituk.plus.com/isleofskye/buzzards.htm&amp;usg=__QEFEYFeZ6O20Eirr_u6pRXoUrs8=&amp;h=529&amp;w=500&amp;sz=46&amp;hl=en&amp;start=1&amp;sig2=VsDu4G1HL4AvOXYO1JJfkA&amp;um=1&amp;itbs=1&amp;tbnid=5vDckoVmWqLkpM:&amp;tbnh=132&amp;tbnw=125&amp;prev=/images?q=buzzard&amp;um=1&amp;hl=en&amp;tbs=isch:1&amp;ei=zX09TOaZAoyj4Qavp8DGAg" TargetMode="External"/><Relationship Id="rId15" Type="http://schemas.openxmlformats.org/officeDocument/2006/relationships/hyperlink" Target="http://www.google.co.uk/imgres?imgurl=http://www.wildlife-imaging.co.uk/gallery/plants/slides/Common%20Spotted%20Orchid-1-1.jpg&amp;imgrefurl=http://www.wildlife-imaging.co.uk/gallery/plants/slides/Common%20Spotted%20Orchid-1-1.html&amp;usg=__Kdy9PMpb8JBGUlBgKKWVIzttdlg=&amp;h=720&amp;w=480&amp;sz=201&amp;hl=en&amp;start=1&amp;sig2=kzG_Wt6VYgNWNiztFKW3sg&amp;um=1&amp;itbs=1&amp;tbnid=Dmy_AXPZpXpmzM:&amp;tbnh=140&amp;tbnw=93&amp;prev=/images?q=common+spotted+orchid&amp;um=1&amp;hl=en&amp;tbs=isch:1&amp;ei=ZH89TJXIMcv64Ab62pjGAg" TargetMode="External"/><Relationship Id="rId23" Type="http://schemas.openxmlformats.org/officeDocument/2006/relationships/hyperlink" Target="http://www.google.co.uk/imgres?imgurl=http://www.wnps.org/plantimages/athyrium_felix-femina_je.JPG&amp;imgrefurl=http://www.wnps.org/plants/athyrium_filix-femina.html&amp;usg=__LYiMdSms1G1vJDKwqpBIIp7wiIw=&amp;h=252&amp;w=291&amp;sz=35&amp;hl=en&amp;start=1&amp;sig2=bO2zSzBOAGdEYXW4W3IipQ&amp;um=1&amp;itbs=1&amp;tbnid=VrVUbyM8DsguLM:&amp;tbnh=100&amp;tbnw=115&amp;prev=/images?q=lady+fern&amp;um=1&amp;hl=en&amp;sa=X&amp;tbs=isch:1&amp;ei=FIE9TKWZAsf94AbH_ajGAg" TargetMode="External"/><Relationship Id="rId10" Type="http://schemas.openxmlformats.org/officeDocument/2006/relationships/image" Target="../media/image18.jpeg"/><Relationship Id="rId19" Type="http://schemas.openxmlformats.org/officeDocument/2006/relationships/hyperlink" Target="http://www.google.co.uk/imgres?imgurl=http://www.edaustinphotography.co.uk/images/flowers/Flowers-Bugle-Flower.jpg&amp;imgrefurl=http://www.edaustinphotography.co.uk/flowers-photography.asp&amp;usg=__oXa819JlfhIderEvlGgagrSKAM8=&amp;h=600&amp;w=450&amp;sz=54&amp;hl=en&amp;start=1&amp;sig2=c49xBw1mqDAWzmaFUss1Mg&amp;um=1&amp;itbs=1&amp;tbnid=T-PeWKTpu3-PLM:&amp;tbnh=135&amp;tbnw=101&amp;prev=/images?q=bugle+flower&amp;um=1&amp;hl=en&amp;tbs=isch:1&amp;ei=EYA9TIDWCcGj4QaskqDGAg" TargetMode="External"/><Relationship Id="rId4" Type="http://schemas.openxmlformats.org/officeDocument/2006/relationships/image" Target="../media/image15.jpeg"/><Relationship Id="rId9" Type="http://schemas.openxmlformats.org/officeDocument/2006/relationships/hyperlink" Target="http://www.google.co.uk/imgres?imgurl=http://www.portlandbirdobs.org.uk/bp_siberian_chiffchaff_12_270209_525.jpg&amp;imgrefurl=http://www.portlandbirdobs.org.uk/oi_siberian_chiffchaff_270209.htm&amp;usg=__orU3ppDBxE0BL4MZoltI3WYHmqs=&amp;h=350&amp;w=525&amp;sz=34&amp;hl=en&amp;start=22&amp;sig2=Wf-oUh87ibilpdViQtdfaQ&amp;um=1&amp;itbs=1&amp;tbnid=kKLMrEOhfjpglM:&amp;tbnh=88&amp;tbnw=132&amp;prev=/images?q=chiff+chaff&amp;start=18&amp;um=1&amp;hl=en&amp;sa=N&amp;ndsp=18&amp;tbs=isch:1&amp;ei=cX49TICSIMvb4gaeoMXGAg" TargetMode="External"/><Relationship Id="rId14" Type="http://schemas.openxmlformats.org/officeDocument/2006/relationships/image" Target="../media/image20.jpeg"/><Relationship Id="rId22"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hyperlink" Target="http://www.google.co.uk/imgres?imgurl=http://www.bbc.co.uk/devon/content/images/2007/08/23/dormouse_465x368.jpg&amp;imgrefurl=http://www.bbc.co.uk/devon/content/image_galleries/haldon_forest_wildlife_gallery.shtml&amp;usg=__0-5--_VGo6M5tRRUvZWPbKv_h9A=&amp;h=368&amp;w=465&amp;sz=44&amp;hl=en&amp;start=30&amp;sig2=OdamxzZr7cOu467uXHU3-w&amp;um=1&amp;itbs=1&amp;tbnid=pQYs_iJTovAIWM:&amp;tbnh=101&amp;tbnw=128&amp;prev=/images?q=dormice&amp;start=18&amp;um=1&amp;hl=en&amp;sa=N&amp;ndsp=18&amp;tbs=isch:1&amp;ei=ooY9TLCfKsv74AaBxsTeBg" TargetMode="External"/><Relationship Id="rId18" Type="http://schemas.openxmlformats.org/officeDocument/2006/relationships/image" Target="../media/image38.jpeg"/><Relationship Id="rId26" Type="http://schemas.openxmlformats.org/officeDocument/2006/relationships/image" Target="../media/image42.jpeg"/><Relationship Id="rId3" Type="http://schemas.openxmlformats.org/officeDocument/2006/relationships/hyperlink" Target="http://www.google.co.uk/imgres?imgurl=http://www.brianmay.com/brian/brianssb/pix/09/badger-3.jpg&amp;imgrefurl=http://www.brianmay.com/brian/brianssb/brianssbnov09a.html&amp;usg=__Rz7y1AXp3UA9_g9BoFL5w0fNwRs=&amp;h=301&amp;w=338&amp;sz=31&amp;hl=en&amp;start=16&amp;sig2=09zfjOYh8T-oNHPT3VDu_Q&amp;um=1&amp;itbs=1&amp;tbnid=cPmzFWDPGmu4SM:&amp;tbnh=106&amp;tbnw=119&amp;prev=/images?q=badgers&amp;um=1&amp;hl=en&amp;tbs=isch:1&amp;ei=GIY9TO64BJ-H4gbPiK3GAg" TargetMode="External"/><Relationship Id="rId21" Type="http://schemas.openxmlformats.org/officeDocument/2006/relationships/hyperlink" Target="http://www.google.co.uk/imgres?imgurl=http://www.guildfordpestcontrol.com/rabbit.jpg&amp;imgrefurl=http://www.guildfordpestcontrol.com/rabbits.html&amp;usg=__dCIjroH3YPOBcNz_JJoWOP6nrcU=&amp;h=281&amp;w=283&amp;sz=18&amp;hl=en&amp;start=3&amp;sig2=y0v4HO-_0laQGX40XRAxTA&amp;um=1&amp;itbs=1&amp;tbnid=7ezatz7YqG6g7M:&amp;tbnh=113&amp;tbnw=114&amp;prev=/images?q=wild+rabbits&amp;um=1&amp;hl=en&amp;tbs=isch:1&amp;ei=Y4c9TMTgNeOV4gbE0pzGAg" TargetMode="External"/><Relationship Id="rId7" Type="http://schemas.openxmlformats.org/officeDocument/2006/relationships/hyperlink" Target="http://www.google.co.uk/imgres?imgurl=http://farm1.static.flickr.com/156/342551310_fe7766fb8a_o.jpg&amp;imgrefurl=http://rexwordpuzzle.blogspot.com/2007/01/tuesday-jan-2-2007-sarah-keller.html&amp;usg=__3BOrzb2VBrjmt03dnGHDnuxs3cY=&amp;h=600&amp;w=800&amp;sz=87&amp;hl=en&amp;start=3&amp;sig2=sHsqNz8hY-9nUW0Pbtk9Pg&amp;um=1&amp;itbs=1&amp;tbnid=ctCjEXPyPdme6M:&amp;tbnh=107&amp;tbnw=143&amp;prev=/images?q=roe+deer&amp;um=1&amp;hl=en&amp;tbs=isch:1&amp;ei=OIY9TOHUMNGh4QasjJXGAg" TargetMode="External"/><Relationship Id="rId12" Type="http://schemas.openxmlformats.org/officeDocument/2006/relationships/image" Target="../media/image35.jpeg"/><Relationship Id="rId17" Type="http://schemas.openxmlformats.org/officeDocument/2006/relationships/hyperlink" Target="http://www.google.co.uk/imgres?imgurl=http://www.gardenwildlife.co.uk/images/Fox%20Pictures/output/images/Red-Fox-Road_.jpg&amp;imgrefurl=http://www.gardenwildlife.co.uk/images/Fox%20Pictures/output/image10.html&amp;usg=__kAvrzAfanubBY6PBp5AgJwtEusM=&amp;h=396&amp;w=600&amp;sz=66&amp;hl=en&amp;start=2&amp;sig2=4jSQg16siKXeAIS6ZhlKjQ&amp;um=1&amp;itbs=1&amp;tbnid=SAXOXB6dUVPIlM:&amp;tbnh=89&amp;tbnw=135&amp;prev=/images?q=red+fox&amp;um=1&amp;hl=en&amp;sa=X&amp;tbs=isch:1&amp;ei=24Y9TLLzEcv44AbSitnGAg" TargetMode="External"/><Relationship Id="rId25" Type="http://schemas.openxmlformats.org/officeDocument/2006/relationships/hyperlink" Target="http://www.google.co.uk/imgres?imgurl=http://pinguicula.typepad.com/photos/uncategorized/2007/09/18/20070918_095010_0091er1.jpg&amp;imgrefurl=http://pinguicula.typepad.com/blog/photography/&amp;usg=__7J79bPzZcKviHhJnp55dVOZEbPc=&amp;h=352&amp;w=470&amp;sz=131&amp;hl=en&amp;start=14&amp;sig2=tJw8SxnbigaUjX5U6V2PQg&amp;um=1&amp;itbs=1&amp;tbnid=R5Pp-T87MiCicM:&amp;tbnh=97&amp;tbnw=129&amp;prev=/images?q=bank+voles&amp;um=1&amp;hl=en&amp;tbs=isch:1&amp;ei=oYc9TOPJLt6X4gagpKTGAg" TargetMode="External"/><Relationship Id="rId2" Type="http://schemas.openxmlformats.org/officeDocument/2006/relationships/notesSlide" Target="../notesSlides/notesSlide9.xml"/><Relationship Id="rId16" Type="http://schemas.openxmlformats.org/officeDocument/2006/relationships/image" Target="../media/image37.jpeg"/><Relationship Id="rId20" Type="http://schemas.openxmlformats.org/officeDocument/2006/relationships/image" Target="../media/image39.jpeg"/><Relationship Id="rId29" Type="http://schemas.openxmlformats.org/officeDocument/2006/relationships/hyperlink" Target="http://www.google.co.uk/imgres?imgurl=http://www.greenfudge.org/wp-content/uploads/2010/04/invasive-species-grey-squirrel-UK.jpg&amp;imgrefurl=http://www.greenfudge.org/2010/04/06/friend-or-foe-invasive-species-in-the-uk/&amp;usg=__PH9288rD5xfErSctgwIzX6S-5zQ=&amp;h=599&amp;w=777&amp;sz=131&amp;hl=en&amp;start=10&amp;sig2=jctea_POMJHv8NWOuoxGRg&amp;um=1&amp;itbs=1&amp;tbnid=5NXNVHhcu5jrRM:&amp;tbnh=109&amp;tbnw=142&amp;prev=/images?q=grey+squirrels&amp;um=1&amp;hl=en&amp;tbs=isch:1&amp;ei=xIc9TJbcJJeI4gbpr_zFAg" TargetMode="External"/><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hyperlink" Target="http://www.google.co.uk/imgres?imgurl=http://news.bbc.co.uk/olmedia/755000/images/_759234_dorma300.jpg&amp;imgrefurl=http://news.bbc.co.uk/2/hi/science/nature/1526671.stm&amp;usg=__-fXYOnmPjs61gaeO6n802ZysZ40=&amp;h=208&amp;w=300&amp;sz=10&amp;hl=en&amp;start=2&amp;sig2=LZ2lJcrxzPuCwOzzBhu05g&amp;um=1&amp;itbs=1&amp;tbnid=KNFcm0VAjRe9HM:&amp;tbnh=80&amp;tbnw=116&amp;prev=/images?q=dormice&amp;um=1&amp;hl=en&amp;tbs=isch:1&amp;ei=lYY9TITjN42H4gbb2LnGAg" TargetMode="External"/><Relationship Id="rId24" Type="http://schemas.openxmlformats.org/officeDocument/2006/relationships/image" Target="../media/image41.jpeg"/><Relationship Id="rId5" Type="http://schemas.openxmlformats.org/officeDocument/2006/relationships/hyperlink" Target="http://www.google.co.uk/imgres?imgurl=http://www.bradlaughfields.org.uk/badgers.jpg&amp;imgrefurl=http://www.bradlaughfields.org.uk/LocalWildlife.htm&amp;usg=__viWQzW4cSBN_QT_hv8VkmfGfVHY=&amp;h=246&amp;w=300&amp;sz=16&amp;hl=en&amp;start=13&amp;sig2=Z6b3J48vv2d4I68ai1rOYA&amp;um=1&amp;itbs=1&amp;tbnid=rx9gbWO7ENS9HM:&amp;tbnh=95&amp;tbnw=116&amp;prev=/images?q=badgers&amp;um=1&amp;hl=en&amp;tbs=isch:1&amp;ei=GIY9TO64BJ-H4gbPiK3GAg" TargetMode="External"/><Relationship Id="rId15" Type="http://schemas.openxmlformats.org/officeDocument/2006/relationships/hyperlink" Target="http://www.google.co.uk/imgres?imgurl=http://www.bobperryonline.co.uk/mediac/400_0/media/DIR_7680/WoodMouse2.jpg&amp;imgrefurl=http://www.bobperryonline.co.uk/26428.html?*session*id*key*=*session*id*val*&amp;usg=__hOdFMeY9W3sTk7vNNfSceDA1UkE=&amp;h=260&amp;w=400&amp;sz=26&amp;hl=en&amp;start=24&amp;sig2=_EBR4cklwDw5puCfo-3A7w&amp;um=1&amp;itbs=1&amp;tbnid=mykILOT6oCfW2M:&amp;tbnh=81&amp;tbnw=124&amp;prev=/images?q=wood+mice&amp;start=18&amp;um=1&amp;hl=en&amp;sa=N&amp;ndsp=18&amp;tbs=isch:1&amp;ei=woY9TNfXBo6G4gbu3PTFAg" TargetMode="External"/><Relationship Id="rId23" Type="http://schemas.openxmlformats.org/officeDocument/2006/relationships/hyperlink" Target="http://www.google.co.uk/imgres?imgurl=http://pad3.whstatic.com/images/thumb/d/d8/Wild-rabbit_185.jpg/200px-Wild-rabbit_185.jpg&amp;imgrefurl=http://www.xiongdudu.com/image/Wild_Rabbits&amp;usg=__5iW0BcgZ_kYCCrnDVzBeVCoZ6jE=&amp;h=184&amp;w=200&amp;sz=10&amp;hl=en&amp;start=19&amp;sig2=fs1Rg_3GYxLDyc4OWZj4jA&amp;um=1&amp;itbs=1&amp;tbnid=qO4YKDfQ5RxjCM:&amp;tbnh=96&amp;tbnw=104&amp;prev=/images?q=wild+rabbits&amp;start=18&amp;um=1&amp;hl=en&amp;sa=N&amp;ndsp=18&amp;tbs=isch:1&amp;ei=coc9TLEMiqPhBr7cgMYC" TargetMode="External"/><Relationship Id="rId28" Type="http://schemas.openxmlformats.org/officeDocument/2006/relationships/image" Target="../media/image43.jpeg"/><Relationship Id="rId10" Type="http://schemas.openxmlformats.org/officeDocument/2006/relationships/image" Target="../media/image34.jpeg"/><Relationship Id="rId19" Type="http://schemas.openxmlformats.org/officeDocument/2006/relationships/hyperlink" Target="http://www.google.co.uk/imgres?imgurl=http://thumbs.imagekind.com/member/eb264414-b431-435c-a7b1-344269452ab0/uploadedartwork/150X150/f16dc2ab-7c8c-4905-a208-d63d790f7016.jpg&amp;imgrefurl=http://www.imagekind.com/British-Red-Fox_art?IMID=0deca286-faf0-4dc0-a618-eade1263225b&amp;usg=__GwFj-LYwpv9DSVbHMzeFEuDxwnY=&amp;h=150&amp;w=150&amp;sz=11&amp;hl=en&amp;start=36&amp;sig2=8_8M13L2og87ssp0Dz7_Qw&amp;um=1&amp;itbs=1&amp;tbnid=AADnYSKyfn-6rM:&amp;tbnh=96&amp;tbnw=96&amp;prev=/images?q=british+red+fox&amp;start=18&amp;um=1&amp;hl=en&amp;sa=N&amp;ndsp=18&amp;tbs=isch:1&amp;ei=O4c9TNCyKMv64Ab62pjGAg" TargetMode="External"/><Relationship Id="rId4" Type="http://schemas.openxmlformats.org/officeDocument/2006/relationships/image" Target="../media/image31.jpeg"/><Relationship Id="rId9" Type="http://schemas.openxmlformats.org/officeDocument/2006/relationships/hyperlink" Target="http://www.google.co.uk/imgres?imgurl=http://www.wildaboutbritain.co.uk/gallery/files/4/8/3/baby-roe-deer-5.jpg&amp;imgrefurl=http://www.wildaboutbritain.co.uk/gallery/showimage.php?i=35186&amp;c=6&amp;usg=__GFTloNG-QPH0psK7MOnU9yRQaqY=&amp;h=592&amp;w=800&amp;sz=160&amp;hl=en&amp;start=1&amp;sig2=Ya-YMwh6Z-nJ9jHw8q3YfA&amp;um=1&amp;itbs=1&amp;tbnid=iBO5_ZuJOrWR0M:&amp;tbnh=106&amp;tbnw=143&amp;prev=/images?q=baby+roe+deer&amp;um=1&amp;hl=en&amp;sa=X&amp;tbs=isch:1&amp;ei=W4Y9TPqrH9iX4gbHhbzGAg" TargetMode="External"/><Relationship Id="rId14" Type="http://schemas.openxmlformats.org/officeDocument/2006/relationships/image" Target="../media/image36.jpeg"/><Relationship Id="rId22" Type="http://schemas.openxmlformats.org/officeDocument/2006/relationships/image" Target="../media/image40.jpeg"/><Relationship Id="rId27" Type="http://schemas.openxmlformats.org/officeDocument/2006/relationships/hyperlink" Target="http://www.google.co.uk/imgres?imgurl=http://www.wildaboutbritain.co.uk/pictures/data/6/BankVole2.jpg&amp;imgrefurl=http://www.wildaboutbritain.co.uk/forums/mammal-forums/61279-rat-other-creature.html&amp;usg=__O4G9LNxrIhJxQGKBM27JYCsdlK0=&amp;h=608&amp;w=800&amp;sz=51&amp;hl=en&amp;start=18&amp;sig2=vERk0r3W8segAP4V6VWNkA&amp;um=1&amp;itbs=1&amp;tbnid=7MpOkg7Vd8faSM:&amp;tbnh=109&amp;tbnw=143&amp;prev=/images?q=bank+voles&amp;um=1&amp;hl=en&amp;tbs=isch:1&amp;ei=oYc9TOPJLt6X4gagpKTGAg" TargetMode="External"/><Relationship Id="rId30"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B0DD7F"/>
            </a:gs>
            <a:gs pos="100000">
              <a:schemeClr val="accent3">
                <a:lumMod val="40000"/>
                <a:lumOff val="60000"/>
              </a:schemeClr>
            </a:gs>
          </a:gsLst>
          <a:lin ang="0" scaled="1"/>
          <a:tileRect/>
        </a:gradFill>
        <a:effectLst/>
      </p:bgPr>
    </p:bg>
    <p:spTree>
      <p:nvGrpSpPr>
        <p:cNvPr id="1" name=""/>
        <p:cNvGrpSpPr/>
        <p:nvPr/>
      </p:nvGrpSpPr>
      <p:grpSpPr>
        <a:xfrm>
          <a:off x="0" y="0"/>
          <a:ext cx="0" cy="0"/>
          <a:chOff x="0" y="0"/>
          <a:chExt cx="0" cy="0"/>
        </a:xfrm>
      </p:grpSpPr>
      <p:pic>
        <p:nvPicPr>
          <p:cNvPr id="14338" name="Picture 13" descr="img009.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001838" cy="1268413"/>
          </a:xfrm>
          <a:prstGeom prst="rect">
            <a:avLst/>
          </a:prstGeom>
          <a:noFill/>
          <a:ln w="9525">
            <a:noFill/>
            <a:miter lim="800000"/>
            <a:headEnd/>
            <a:tailEnd/>
          </a:ln>
        </p:spPr>
      </p:pic>
      <p:pic>
        <p:nvPicPr>
          <p:cNvPr id="21" name="Picture 20" descr="img010.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6200000">
            <a:off x="3977680" y="2295128"/>
            <a:ext cx="1944216" cy="2771800"/>
          </a:xfrm>
          <a:prstGeom prst="rect">
            <a:avLst/>
          </a:prstGeom>
          <a:ln>
            <a:noFill/>
          </a:ln>
          <a:effectLst>
            <a:softEdge rad="112500"/>
          </a:effectLst>
        </p:spPr>
      </p:pic>
      <p:pic>
        <p:nvPicPr>
          <p:cNvPr id="15" name="Picture 14" descr="img009.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6200000">
            <a:off x="3437620" y="5139444"/>
            <a:ext cx="1224136" cy="1691680"/>
          </a:xfrm>
          <a:prstGeom prst="rect">
            <a:avLst/>
          </a:prstGeom>
          <a:ln>
            <a:noFill/>
          </a:ln>
          <a:effectLst>
            <a:softEdge rad="112500"/>
          </a:effectLst>
        </p:spPr>
      </p:pic>
      <p:sp>
        <p:nvSpPr>
          <p:cNvPr id="4" name="Rectangle 3"/>
          <p:cNvSpPr/>
          <p:nvPr/>
        </p:nvSpPr>
        <p:spPr>
          <a:xfrm>
            <a:off x="1331640" y="0"/>
            <a:ext cx="5832648" cy="2585323"/>
          </a:xfrm>
          <a:prstGeom prst="rect">
            <a:avLst/>
          </a:prstGeom>
          <a:noFill/>
        </p:spPr>
        <p:txBody>
          <a:bodyPr>
            <a:spAutoFit/>
          </a:bodyPr>
          <a:lstStyle/>
          <a:p>
            <a:pPr algn="ctr" fontAlgn="auto">
              <a:lnSpc>
                <a:spcPct val="150000"/>
              </a:lnSpc>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 walk around </a:t>
            </a:r>
          </a:p>
          <a:p>
            <a:pPr algn="ctr" fontAlgn="auto">
              <a:lnSpc>
                <a:spcPct val="150000"/>
              </a:lnSpc>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Roundball Wood</a:t>
            </a:r>
          </a:p>
        </p:txBody>
      </p:sp>
      <p:pic>
        <p:nvPicPr>
          <p:cNvPr id="12" name="Picture 6" descr="E:\Roundball Wood\316.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2564904"/>
            <a:ext cx="3219822" cy="4293096"/>
          </a:xfrm>
          <a:prstGeom prst="rect">
            <a:avLst/>
          </a:prstGeom>
          <a:ln>
            <a:noFill/>
          </a:ln>
          <a:effectLst>
            <a:softEdge rad="112500"/>
          </a:effectLst>
        </p:spPr>
      </p:pic>
      <p:pic>
        <p:nvPicPr>
          <p:cNvPr id="13" name="Picture 12" descr="327.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88224" y="0"/>
            <a:ext cx="2555776" cy="3429000"/>
          </a:xfrm>
          <a:prstGeom prst="rect">
            <a:avLst/>
          </a:prstGeom>
          <a:ln>
            <a:noFill/>
          </a:ln>
          <a:effectLst>
            <a:softEdge rad="112500"/>
          </a:effectLst>
        </p:spPr>
      </p:pic>
      <p:pic>
        <p:nvPicPr>
          <p:cNvPr id="16" name="Picture 15" descr="img009.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rot="16200000">
            <a:off x="5143500" y="5233764"/>
            <a:ext cx="1196752" cy="1475656"/>
          </a:xfrm>
          <a:prstGeom prst="rect">
            <a:avLst/>
          </a:prstGeom>
          <a:ln>
            <a:noFill/>
          </a:ln>
          <a:effectLst>
            <a:softEdge rad="112500"/>
          </a:effectLst>
        </p:spPr>
      </p:pic>
      <p:pic>
        <p:nvPicPr>
          <p:cNvPr id="22" name="Picture 21" descr="345.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5400000">
            <a:off x="6115606" y="3829612"/>
            <a:ext cx="3501008" cy="2555772"/>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B0DD7F"/>
            </a:gs>
            <a:gs pos="100000">
              <a:schemeClr val="accent3">
                <a:lumMod val="40000"/>
                <a:lumOff val="60000"/>
              </a:schemeClr>
            </a:gs>
          </a:gsLst>
          <a:lin ang="16200000" scaled="1"/>
          <a:tileRect/>
        </a:gradFill>
        <a:effectLst/>
      </p:bgPr>
    </p:bg>
    <p:spTree>
      <p:nvGrpSpPr>
        <p:cNvPr id="1" name=""/>
        <p:cNvGrpSpPr/>
        <p:nvPr/>
      </p:nvGrpSpPr>
      <p:grpSpPr>
        <a:xfrm>
          <a:off x="0" y="0"/>
          <a:ext cx="0" cy="0"/>
          <a:chOff x="0" y="0"/>
          <a:chExt cx="0" cy="0"/>
        </a:xfrm>
      </p:grpSpPr>
      <p:pic>
        <p:nvPicPr>
          <p:cNvPr id="32770" name="Picture 12" descr="http://t0.gstatic.com/images?q=tbn:BKagqzq37qJxGM:http://www.neath-porttalbot.gov.uk/images/brown%2520long-eared%2520medium.jpg">
            <a:hlinkClick r:id="rId3"/>
          </p:cNvPr>
          <p:cNvPicPr>
            <a:picLocks noChangeAspect="1" noChangeArrowheads="1"/>
          </p:cNvPicPr>
          <p:nvPr/>
        </p:nvPicPr>
        <p:blipFill>
          <a:blip r:embed="rId4"/>
          <a:srcRect/>
          <a:stretch>
            <a:fillRect/>
          </a:stretch>
        </p:blipFill>
        <p:spPr bwMode="auto">
          <a:xfrm>
            <a:off x="7339013" y="2781300"/>
            <a:ext cx="1804987" cy="1079500"/>
          </a:xfrm>
          <a:prstGeom prst="rect">
            <a:avLst/>
          </a:prstGeom>
          <a:noFill/>
          <a:ln w="9525">
            <a:noFill/>
            <a:miter lim="800000"/>
            <a:headEnd/>
            <a:tailEnd/>
          </a:ln>
        </p:spPr>
      </p:pic>
      <p:pic>
        <p:nvPicPr>
          <p:cNvPr id="32771" name="Picture 10" descr="http://t3.gstatic.com/images?q=tbn:HXoLoPaDeFiZAM:http://static.guim.co.uk/Guardian/environment/gallery/2008/apr/11/wildlife1/GD6875092%40Common-Pipistrelle-(P-1577.jpg">
            <a:hlinkClick r:id="rId5"/>
          </p:cNvPr>
          <p:cNvPicPr>
            <a:picLocks noChangeAspect="1" noChangeArrowheads="1"/>
          </p:cNvPicPr>
          <p:nvPr/>
        </p:nvPicPr>
        <p:blipFill>
          <a:blip r:embed="rId6"/>
          <a:srcRect/>
          <a:stretch>
            <a:fillRect/>
          </a:stretch>
        </p:blipFill>
        <p:spPr bwMode="auto">
          <a:xfrm>
            <a:off x="6084888" y="3213100"/>
            <a:ext cx="1662112" cy="1223963"/>
          </a:xfrm>
          <a:prstGeom prst="rect">
            <a:avLst/>
          </a:prstGeom>
          <a:noFill/>
          <a:ln w="9525">
            <a:noFill/>
            <a:miter lim="800000"/>
            <a:headEnd/>
            <a:tailEnd/>
          </a:ln>
        </p:spPr>
      </p:pic>
      <p:sp>
        <p:nvSpPr>
          <p:cNvPr id="2" name="Rectangle 1"/>
          <p:cNvSpPr/>
          <p:nvPr/>
        </p:nvSpPr>
        <p:spPr>
          <a:xfrm>
            <a:off x="2214624" y="0"/>
            <a:ext cx="4714753" cy="923330"/>
          </a:xfrm>
          <a:prstGeom prst="rect">
            <a:avLst/>
          </a:prstGeom>
          <a:noFill/>
        </p:spPr>
        <p:txBody>
          <a:bodyPr wrap="none">
            <a:spAutoFit/>
          </a:bodyPr>
          <a:lstStyle/>
          <a:p>
            <a:pPr algn="ctr" fontAlgn="auto">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Bats and Insects</a:t>
            </a:r>
          </a:p>
        </p:txBody>
      </p:sp>
      <p:sp>
        <p:nvSpPr>
          <p:cNvPr id="32773" name="TextBox 2"/>
          <p:cNvSpPr txBox="1">
            <a:spLocks noChangeArrowheads="1"/>
          </p:cNvSpPr>
          <p:nvPr/>
        </p:nvSpPr>
        <p:spPr bwMode="auto">
          <a:xfrm>
            <a:off x="107950" y="765175"/>
            <a:ext cx="9036050" cy="1816100"/>
          </a:xfrm>
          <a:prstGeom prst="rect">
            <a:avLst/>
          </a:prstGeom>
          <a:noFill/>
          <a:ln w="9525">
            <a:noFill/>
            <a:miter lim="800000"/>
            <a:headEnd/>
            <a:tailEnd/>
          </a:ln>
        </p:spPr>
        <p:txBody>
          <a:bodyPr>
            <a:spAutoFit/>
          </a:bodyPr>
          <a:lstStyle/>
          <a:p>
            <a:r>
              <a:rPr lang="en-GB" sz="1600">
                <a:latin typeface="Calibri" pitchFamily="34" charset="0"/>
              </a:rPr>
              <a:t>-The most abundant creatures at Roundball Wood are insects.</a:t>
            </a:r>
          </a:p>
          <a:p>
            <a:endParaRPr lang="en-GB" sz="1600">
              <a:latin typeface="Calibri" pitchFamily="34" charset="0"/>
            </a:endParaRPr>
          </a:p>
          <a:p>
            <a:r>
              <a:rPr lang="en-GB" sz="1600">
                <a:latin typeface="Calibri" pitchFamily="34" charset="0"/>
              </a:rPr>
              <a:t>-There are hundreds of mini-beasts to search too, summer and spring are the best searching times.</a:t>
            </a:r>
          </a:p>
          <a:p>
            <a:r>
              <a:rPr lang="en-GB" sz="1600">
                <a:latin typeface="Calibri" pitchFamily="34" charset="0"/>
              </a:rPr>
              <a:t> </a:t>
            </a:r>
          </a:p>
          <a:p>
            <a:r>
              <a:rPr lang="en-GB" sz="1600">
                <a:latin typeface="Calibri" pitchFamily="34" charset="0"/>
              </a:rPr>
              <a:t>-Some of the butterfly species include: Meadow Brown, Green veined white, common blue &amp; small skipper.</a:t>
            </a:r>
          </a:p>
          <a:p>
            <a:r>
              <a:rPr lang="en-GB" sz="1600">
                <a:latin typeface="Calibri" pitchFamily="34" charset="0"/>
              </a:rPr>
              <a:t> </a:t>
            </a:r>
          </a:p>
          <a:p>
            <a:r>
              <a:rPr lang="en-GB" sz="1600">
                <a:latin typeface="Calibri" pitchFamily="34" charset="0"/>
              </a:rPr>
              <a:t>-Many moths also patrol the woodland including: large yellow under wing, jersey tiger &amp; six spot burnet.</a:t>
            </a:r>
          </a:p>
        </p:txBody>
      </p:sp>
      <p:sp>
        <p:nvSpPr>
          <p:cNvPr id="32774" name="TextBox 3"/>
          <p:cNvSpPr txBox="1">
            <a:spLocks noChangeArrowheads="1"/>
          </p:cNvSpPr>
          <p:nvPr/>
        </p:nvSpPr>
        <p:spPr bwMode="auto">
          <a:xfrm>
            <a:off x="107950" y="4321175"/>
            <a:ext cx="9036050" cy="2536825"/>
          </a:xfrm>
          <a:prstGeom prst="rect">
            <a:avLst/>
          </a:prstGeom>
          <a:noFill/>
          <a:ln w="9525">
            <a:noFill/>
            <a:miter lim="800000"/>
            <a:headEnd/>
            <a:tailEnd/>
          </a:ln>
        </p:spPr>
        <p:txBody>
          <a:bodyPr>
            <a:spAutoFit/>
          </a:bodyPr>
          <a:lstStyle/>
          <a:p>
            <a:r>
              <a:rPr lang="en-GB" sz="1600">
                <a:latin typeface="Calibri" pitchFamily="34" charset="0"/>
              </a:rPr>
              <a:t>-The best time to see them is early evening during summer.</a:t>
            </a:r>
          </a:p>
          <a:p>
            <a:endParaRPr lang="en-GB" sz="1600">
              <a:latin typeface="Calibri" pitchFamily="34" charset="0"/>
            </a:endParaRPr>
          </a:p>
          <a:p>
            <a:pPr>
              <a:buFontTx/>
              <a:buChar char="-"/>
            </a:pPr>
            <a:r>
              <a:rPr lang="en-GB" sz="1600">
                <a:latin typeface="Calibri" pitchFamily="34" charset="0"/>
              </a:rPr>
              <a:t>Surveys have shown that at least 4 different species of bat use the Roundball Wood for foraging and possibly roosting. These species are: The Common Pipistrelle, Soprano pipistrelle, Brown Long-Eared and the Serotine bat. </a:t>
            </a:r>
          </a:p>
          <a:p>
            <a:endParaRPr lang="en-GB" sz="1600">
              <a:latin typeface="Calibri" pitchFamily="34" charset="0"/>
            </a:endParaRPr>
          </a:p>
          <a:p>
            <a:pPr>
              <a:buFontTx/>
              <a:buChar char="-"/>
            </a:pPr>
            <a:r>
              <a:rPr lang="en-GB" sz="1600">
                <a:latin typeface="Calibri" pitchFamily="34" charset="0"/>
              </a:rPr>
              <a:t>In the UK we have 16 species of bat, all of which occur in Devon. </a:t>
            </a:r>
          </a:p>
          <a:p>
            <a:endParaRPr lang="en-GB" sz="1600">
              <a:latin typeface="Calibri" pitchFamily="34" charset="0"/>
            </a:endParaRPr>
          </a:p>
          <a:p>
            <a:r>
              <a:rPr lang="en-GB" sz="1600">
                <a:latin typeface="Calibri" pitchFamily="34" charset="0"/>
              </a:rPr>
              <a:t>-They use echolocation to navigate and hunt using ultrasonic calls which are impossible for humans to hear. </a:t>
            </a:r>
          </a:p>
        </p:txBody>
      </p:sp>
      <p:pic>
        <p:nvPicPr>
          <p:cNvPr id="32775" name="Picture 2" descr="http://t3.gstatic.com/images?q=tbn:U4t_Ptie09Em-M:http://juliadoctoroff.files.wordpress.com/2008/05/snail.jpg">
            <a:hlinkClick r:id="rId7"/>
          </p:cNvPr>
          <p:cNvPicPr>
            <a:picLocks noChangeAspect="1" noChangeArrowheads="1"/>
          </p:cNvPicPr>
          <p:nvPr/>
        </p:nvPicPr>
        <p:blipFill>
          <a:blip r:embed="rId8"/>
          <a:srcRect/>
          <a:stretch>
            <a:fillRect/>
          </a:stretch>
        </p:blipFill>
        <p:spPr bwMode="auto">
          <a:xfrm>
            <a:off x="0" y="3068638"/>
            <a:ext cx="1619250" cy="1295400"/>
          </a:xfrm>
          <a:prstGeom prst="rect">
            <a:avLst/>
          </a:prstGeom>
          <a:noFill/>
          <a:ln w="9525">
            <a:noFill/>
            <a:miter lim="800000"/>
            <a:headEnd/>
            <a:tailEnd/>
          </a:ln>
        </p:spPr>
      </p:pic>
      <p:pic>
        <p:nvPicPr>
          <p:cNvPr id="32776" name="Picture 6" descr="http://t0.gstatic.com/images?q=tbn:n7hgAJnMEQh2fM:http://www.wordsandpictures.me.uk/imag/img323.jpg">
            <a:hlinkClick r:id="rId9"/>
          </p:cNvPr>
          <p:cNvPicPr>
            <a:picLocks noChangeAspect="1" noChangeArrowheads="1"/>
          </p:cNvPicPr>
          <p:nvPr/>
        </p:nvPicPr>
        <p:blipFill>
          <a:blip r:embed="rId10"/>
          <a:srcRect/>
          <a:stretch>
            <a:fillRect/>
          </a:stretch>
        </p:blipFill>
        <p:spPr bwMode="auto">
          <a:xfrm>
            <a:off x="4643438" y="2781300"/>
            <a:ext cx="1722437" cy="1149350"/>
          </a:xfrm>
          <a:prstGeom prst="rect">
            <a:avLst/>
          </a:prstGeom>
          <a:noFill/>
          <a:ln w="9525">
            <a:noFill/>
            <a:miter lim="800000"/>
            <a:headEnd/>
            <a:tailEnd/>
          </a:ln>
        </p:spPr>
      </p:pic>
      <p:pic>
        <p:nvPicPr>
          <p:cNvPr id="32777" name="Picture 8" descr="http://t1.gstatic.com/images?q=tbn:5Oc5M5yg2wWbcM:http://bcre8uv.typepad.com/.a/6a00d834530d3e69e20133ed63a074970b-800wi">
            <a:hlinkClick r:id="rId11"/>
          </p:cNvPr>
          <p:cNvPicPr>
            <a:picLocks noChangeAspect="1" noChangeArrowheads="1"/>
          </p:cNvPicPr>
          <p:nvPr/>
        </p:nvPicPr>
        <p:blipFill>
          <a:blip r:embed="rId12"/>
          <a:srcRect/>
          <a:stretch>
            <a:fillRect/>
          </a:stretch>
        </p:blipFill>
        <p:spPr bwMode="auto">
          <a:xfrm>
            <a:off x="3132138" y="3141663"/>
            <a:ext cx="1782762" cy="1223962"/>
          </a:xfrm>
          <a:prstGeom prst="rect">
            <a:avLst/>
          </a:prstGeom>
          <a:noFill/>
          <a:ln w="9525">
            <a:noFill/>
            <a:miter lim="800000"/>
            <a:headEnd/>
            <a:tailEnd/>
          </a:ln>
        </p:spPr>
      </p:pic>
      <p:pic>
        <p:nvPicPr>
          <p:cNvPr id="32778" name="Picture 2" descr="Orange Tip (Anthocharis cardamines)"/>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476375" y="2781300"/>
            <a:ext cx="1800225"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B0DD7F"/>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pic>
        <p:nvPicPr>
          <p:cNvPr id="3" name="Picture 2" descr="40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805304" y="3519304"/>
            <a:ext cx="3653056" cy="3024336"/>
          </a:xfrm>
          <a:prstGeom prst="rect">
            <a:avLst/>
          </a:prstGeom>
          <a:ln>
            <a:noFill/>
          </a:ln>
          <a:effectLst>
            <a:softEdge rad="112500"/>
          </a:effectLst>
        </p:spPr>
      </p:pic>
      <p:pic>
        <p:nvPicPr>
          <p:cNvPr id="4" name="Picture 3" descr=",.bmp"/>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7944" y="-1"/>
            <a:ext cx="2808312" cy="3501009"/>
          </a:xfrm>
          <a:prstGeom prst="rect">
            <a:avLst/>
          </a:prstGeom>
          <a:ln>
            <a:noFill/>
          </a:ln>
          <a:effectLst>
            <a:softEdge rad="112500"/>
          </a:effectLst>
        </p:spPr>
      </p:pic>
      <p:pic>
        <p:nvPicPr>
          <p:cNvPr id="6" name="Picture 5" descr="405.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1395029" y="1395028"/>
            <a:ext cx="6858002" cy="4067944"/>
          </a:xfrm>
          <a:prstGeom prst="rect">
            <a:avLst/>
          </a:prstGeom>
          <a:ln>
            <a:noFill/>
          </a:ln>
          <a:effectLst>
            <a:softEdge rad="112500"/>
          </a:effectLst>
        </p:spPr>
      </p:pic>
      <p:sp>
        <p:nvSpPr>
          <p:cNvPr id="34821" name="TextBox 11"/>
          <p:cNvSpPr txBox="1">
            <a:spLocks noChangeArrowheads="1"/>
          </p:cNvSpPr>
          <p:nvPr/>
        </p:nvSpPr>
        <p:spPr bwMode="auto">
          <a:xfrm>
            <a:off x="6792913" y="115888"/>
            <a:ext cx="2351087" cy="3048000"/>
          </a:xfrm>
          <a:prstGeom prst="rect">
            <a:avLst/>
          </a:prstGeom>
          <a:noFill/>
          <a:ln w="9525">
            <a:noFill/>
            <a:miter lim="800000"/>
            <a:headEnd/>
            <a:tailEnd/>
          </a:ln>
        </p:spPr>
        <p:txBody>
          <a:bodyPr wrap="none">
            <a:spAutoFit/>
          </a:bodyPr>
          <a:lstStyle/>
          <a:p>
            <a:r>
              <a:rPr lang="en-GB" sz="2400">
                <a:latin typeface="Candara" pitchFamily="34" charset="0"/>
              </a:rPr>
              <a:t>Roundball Wood</a:t>
            </a:r>
          </a:p>
          <a:p>
            <a:r>
              <a:rPr lang="en-GB" sz="2400">
                <a:latin typeface="Candara" pitchFamily="34" charset="0"/>
              </a:rPr>
              <a:t> is</a:t>
            </a:r>
          </a:p>
          <a:p>
            <a:endParaRPr lang="en-GB" sz="2400">
              <a:latin typeface="Candara" pitchFamily="34" charset="0"/>
            </a:endParaRPr>
          </a:p>
          <a:p>
            <a:r>
              <a:rPr lang="en-GB" sz="2400">
                <a:latin typeface="Candara" pitchFamily="34" charset="0"/>
              </a:rPr>
              <a:t>-Beautiful</a:t>
            </a:r>
          </a:p>
          <a:p>
            <a:endParaRPr lang="en-GB" sz="2400">
              <a:latin typeface="Candara" pitchFamily="34" charset="0"/>
            </a:endParaRPr>
          </a:p>
          <a:p>
            <a:r>
              <a:rPr lang="en-GB" sz="2400">
                <a:latin typeface="Candara" pitchFamily="34" charset="0"/>
              </a:rPr>
              <a:t>-Incredible</a:t>
            </a:r>
          </a:p>
          <a:p>
            <a:r>
              <a:rPr lang="en-GB" sz="2400">
                <a:latin typeface="Candara" pitchFamily="34" charset="0"/>
              </a:rPr>
              <a:t>&amp;</a:t>
            </a:r>
          </a:p>
          <a:p>
            <a:r>
              <a:rPr lang="en-GB" sz="2400">
                <a:latin typeface="Candara" pitchFamily="34" charset="0"/>
              </a:rPr>
              <a:t>-Outstanding</a:t>
            </a:r>
          </a:p>
        </p:txBody>
      </p:sp>
      <p:sp>
        <p:nvSpPr>
          <p:cNvPr id="34822" name="TextBox 12"/>
          <p:cNvSpPr txBox="1">
            <a:spLocks noChangeArrowheads="1"/>
          </p:cNvSpPr>
          <p:nvPr/>
        </p:nvSpPr>
        <p:spPr bwMode="auto">
          <a:xfrm>
            <a:off x="4500563" y="4076700"/>
            <a:ext cx="1150937" cy="1570038"/>
          </a:xfrm>
          <a:prstGeom prst="rect">
            <a:avLst/>
          </a:prstGeom>
          <a:noFill/>
          <a:ln w="9525">
            <a:noFill/>
            <a:miter lim="800000"/>
            <a:headEnd/>
            <a:tailEnd/>
          </a:ln>
        </p:spPr>
        <p:txBody>
          <a:bodyPr>
            <a:spAutoFit/>
          </a:bodyPr>
          <a:lstStyle/>
          <a:p>
            <a:pPr algn="ctr"/>
            <a:r>
              <a:rPr lang="en-GB" sz="2400">
                <a:latin typeface="Candara" pitchFamily="34" charset="0"/>
              </a:rPr>
              <a:t>So why not  have a look?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p:cTn id="7" dur="1000" fill="hold"/>
                                        <p:tgtEl>
                                          <p:spTgt spid="34822"/>
                                        </p:tgtEl>
                                        <p:attrNameLst>
                                          <p:attrName>ppt_w</p:attrName>
                                        </p:attrNameLst>
                                      </p:cBhvr>
                                      <p:tavLst>
                                        <p:tav tm="0">
                                          <p:val>
                                            <p:strVal val="#ppt_w*0.70"/>
                                          </p:val>
                                        </p:tav>
                                        <p:tav tm="100000">
                                          <p:val>
                                            <p:strVal val="#ppt_w"/>
                                          </p:val>
                                        </p:tav>
                                      </p:tavLst>
                                    </p:anim>
                                    <p:anim calcmode="lin" valueType="num">
                                      <p:cBhvr>
                                        <p:cTn id="8" dur="1000" fill="hold"/>
                                        <p:tgtEl>
                                          <p:spTgt spid="34822"/>
                                        </p:tgtEl>
                                        <p:attrNameLst>
                                          <p:attrName>ppt_h</p:attrName>
                                        </p:attrNameLst>
                                      </p:cBhvr>
                                      <p:tavLst>
                                        <p:tav tm="0">
                                          <p:val>
                                            <p:strVal val="#ppt_h"/>
                                          </p:val>
                                        </p:tav>
                                        <p:tav tm="100000">
                                          <p:val>
                                            <p:strVal val="#ppt_h"/>
                                          </p:val>
                                        </p:tav>
                                      </p:tavLst>
                                    </p:anim>
                                    <p:animEffect transition="in" filter="fade">
                                      <p:cBhvr>
                                        <p:cTn id="9" dur="10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B0DD7F"/>
            </a:gs>
            <a:gs pos="100000">
              <a:schemeClr val="accent3">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531089" y="0"/>
            <a:ext cx="4081823" cy="923330"/>
          </a:xfrm>
          <a:prstGeom prst="rect">
            <a:avLst/>
          </a:prstGeom>
          <a:noFill/>
        </p:spPr>
        <p:txBody>
          <a:bodyPr wrap="none">
            <a:spAutoFit/>
          </a:bodyPr>
          <a:lstStyle/>
          <a:p>
            <a:pPr algn="ctr" fontAlgn="auto">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Roundball Hill</a:t>
            </a:r>
          </a:p>
        </p:txBody>
      </p:sp>
      <p:sp>
        <p:nvSpPr>
          <p:cNvPr id="36867" name="TextBox 2"/>
          <p:cNvSpPr txBox="1">
            <a:spLocks noChangeArrowheads="1"/>
          </p:cNvSpPr>
          <p:nvPr/>
        </p:nvSpPr>
        <p:spPr bwMode="auto">
          <a:xfrm>
            <a:off x="0" y="1412875"/>
            <a:ext cx="9144000" cy="3113088"/>
          </a:xfrm>
          <a:prstGeom prst="rect">
            <a:avLst/>
          </a:prstGeom>
          <a:noFill/>
          <a:ln w="9525">
            <a:noFill/>
            <a:miter lim="800000"/>
            <a:headEnd/>
            <a:tailEnd/>
          </a:ln>
        </p:spPr>
        <p:txBody>
          <a:bodyPr>
            <a:spAutoFit/>
          </a:bodyPr>
          <a:lstStyle/>
          <a:p>
            <a:pPr algn="ctr"/>
            <a:r>
              <a:rPr lang="en-GB">
                <a:latin typeface="Calibri" pitchFamily="34" charset="0"/>
              </a:rPr>
              <a:t>As you continue your walk around the wood you come to Badger’s Beech. </a:t>
            </a:r>
          </a:p>
          <a:p>
            <a:pPr algn="ctr"/>
            <a:endParaRPr lang="en-GB">
              <a:latin typeface="Calibri" pitchFamily="34" charset="0"/>
            </a:endParaRPr>
          </a:p>
          <a:p>
            <a:pPr algn="ctr"/>
            <a:r>
              <a:rPr lang="en-GB">
                <a:latin typeface="Calibri" pitchFamily="34" charset="0"/>
              </a:rPr>
              <a:t>Further on you’re greeted with a path to your left and a kissing gate on the right. The gate leads to Roundball Hill. Please go and have a look at the astounding views.</a:t>
            </a:r>
          </a:p>
          <a:p>
            <a:endParaRPr lang="en-GB">
              <a:latin typeface="Calibri" pitchFamily="34" charset="0"/>
            </a:endParaRPr>
          </a:p>
          <a:p>
            <a:pPr algn="ctr"/>
            <a:r>
              <a:rPr lang="en-GB">
                <a:latin typeface="Calibri" pitchFamily="34" charset="0"/>
              </a:rPr>
              <a:t>Climb to the summit of the hill and you discover fantastic views from all angles. You can see right over Honiton and across to the Blackdown Hills AONB. </a:t>
            </a:r>
          </a:p>
          <a:p>
            <a:pPr algn="ctr"/>
            <a:endParaRPr lang="en-GB">
              <a:latin typeface="Calibri" pitchFamily="34" charset="0"/>
            </a:endParaRPr>
          </a:p>
          <a:p>
            <a:pPr algn="ctr"/>
            <a:r>
              <a:rPr lang="en-GB">
                <a:latin typeface="Calibri" pitchFamily="34" charset="0"/>
              </a:rPr>
              <a:t>Roundball Hill is geologically part of the Blackdown Hills plateau. </a:t>
            </a:r>
          </a:p>
          <a:p>
            <a:pPr algn="ctr"/>
            <a:r>
              <a:rPr lang="en-GB">
                <a:latin typeface="Calibri" pitchFamily="34" charset="0"/>
              </a:rPr>
              <a:t> It is not a round dome shaped hill as it’s name suggests but it is in fact a long narrow ridge extending north. </a:t>
            </a:r>
          </a:p>
        </p:txBody>
      </p:sp>
      <p:pic>
        <p:nvPicPr>
          <p:cNvPr id="36868" name="Picture 2" descr="http://www.panoramio.com/photos/original/1604019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514975"/>
            <a:ext cx="9144000" cy="134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B0DD7F"/>
            </a:gs>
            <a:gs pos="100000">
              <a:schemeClr val="accent3">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0" y="115888"/>
            <a:ext cx="2627313" cy="1201737"/>
          </a:xfrm>
          <a:prstGeom prst="rect">
            <a:avLst/>
          </a:prstGeom>
          <a:noFill/>
          <a:ln w="9525">
            <a:noFill/>
            <a:miter lim="800000"/>
            <a:headEnd/>
            <a:tailEnd/>
          </a:ln>
        </p:spPr>
        <p:txBody>
          <a:bodyPr>
            <a:spAutoFit/>
          </a:bodyPr>
          <a:lstStyle/>
          <a:p>
            <a:pPr algn="ctr"/>
            <a:r>
              <a:rPr lang="en-GB">
                <a:latin typeface="Calibri" pitchFamily="34" charset="0"/>
              </a:rPr>
              <a:t>The following slides contain </a:t>
            </a:r>
          </a:p>
          <a:p>
            <a:pPr algn="ctr"/>
            <a:r>
              <a:rPr lang="en-GB">
                <a:latin typeface="Calibri" pitchFamily="34" charset="0"/>
              </a:rPr>
              <a:t>pictures taken from Roundball Hill.</a:t>
            </a:r>
          </a:p>
        </p:txBody>
      </p:sp>
      <p:pic>
        <p:nvPicPr>
          <p:cNvPr id="8" name="Picture 7" descr="373.JPG"/>
          <p:cNvPicPr>
            <a:picLocks noChangeAspect="1"/>
          </p:cNvPicPr>
          <p:nvPr/>
        </p:nvPicPr>
        <p:blipFill>
          <a:blip r:embed="rId3" cstate="screen">
            <a:lum bright="10000"/>
            <a:extLst>
              <a:ext uri="{28A0092B-C50C-407E-A947-70E740481C1C}">
                <a14:useLocalDpi xmlns:a14="http://schemas.microsoft.com/office/drawing/2010/main"/>
              </a:ext>
            </a:extLst>
          </a:blip>
          <a:stretch>
            <a:fillRect/>
          </a:stretch>
        </p:blipFill>
        <p:spPr>
          <a:xfrm rot="5400000">
            <a:off x="-616632" y="1885392"/>
            <a:ext cx="5589240" cy="4355976"/>
          </a:xfrm>
          <a:prstGeom prst="rect">
            <a:avLst/>
          </a:prstGeom>
          <a:ln>
            <a:noFill/>
          </a:ln>
          <a:effectLst>
            <a:softEdge rad="112500"/>
          </a:effectLst>
        </p:spPr>
      </p:pic>
      <p:sp>
        <p:nvSpPr>
          <p:cNvPr id="38916" name="TextBox 9"/>
          <p:cNvSpPr txBox="1">
            <a:spLocks noChangeArrowheads="1"/>
          </p:cNvSpPr>
          <p:nvPr/>
        </p:nvSpPr>
        <p:spPr bwMode="auto">
          <a:xfrm>
            <a:off x="2268538" y="333375"/>
            <a:ext cx="1871662" cy="457200"/>
          </a:xfrm>
          <a:prstGeom prst="rect">
            <a:avLst/>
          </a:prstGeom>
          <a:noFill/>
          <a:ln w="9525">
            <a:noFill/>
            <a:miter lim="800000"/>
            <a:headEnd/>
            <a:tailEnd/>
          </a:ln>
        </p:spPr>
        <p:txBody>
          <a:bodyPr>
            <a:spAutoFit/>
          </a:bodyPr>
          <a:lstStyle/>
          <a:p>
            <a:pPr algn="ctr"/>
            <a:r>
              <a:rPr lang="en-GB" sz="1200">
                <a:latin typeface="Calibri" pitchFamily="34" charset="0"/>
              </a:rPr>
              <a:t>All photographs by: Hannah Jenkins</a:t>
            </a:r>
          </a:p>
        </p:txBody>
      </p:sp>
      <p:pic>
        <p:nvPicPr>
          <p:cNvPr id="4" name="Picture 3" descr="350.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1960" y="0"/>
            <a:ext cx="4932040" cy="3717032"/>
          </a:xfrm>
          <a:prstGeom prst="rect">
            <a:avLst/>
          </a:prstGeom>
          <a:ln>
            <a:noFill/>
          </a:ln>
          <a:effectLst>
            <a:softEdge rad="112500"/>
          </a:effectLst>
        </p:spPr>
      </p:pic>
      <p:pic>
        <p:nvPicPr>
          <p:cNvPr id="11" name="Picture 10" descr="367.JPG"/>
          <p:cNvPicPr>
            <a:picLocks noChangeAspect="1"/>
          </p:cNvPicPr>
          <p:nvPr/>
        </p:nvPicPr>
        <p:blipFill>
          <a:blip r:embed="rId5" cstate="print"/>
          <a:stretch>
            <a:fillRect/>
          </a:stretch>
        </p:blipFill>
        <p:spPr>
          <a:xfrm>
            <a:off x="4211960" y="3573016"/>
            <a:ext cx="4932040" cy="32849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B0DD7F"/>
            </a:gs>
            <a:gs pos="100000">
              <a:schemeClr val="accent3">
                <a:lumMod val="40000"/>
                <a:lumOff val="60000"/>
              </a:schemeClr>
            </a:gs>
          </a:gsLst>
          <a:lin ang="2700000" scaled="1"/>
          <a:tileRect/>
        </a:gradFill>
        <a:effectLst/>
      </p:bgPr>
    </p:bg>
    <p:spTree>
      <p:nvGrpSpPr>
        <p:cNvPr id="1" name=""/>
        <p:cNvGrpSpPr/>
        <p:nvPr/>
      </p:nvGrpSpPr>
      <p:grpSpPr>
        <a:xfrm>
          <a:off x="0" y="0"/>
          <a:ext cx="0" cy="0"/>
          <a:chOff x="0" y="0"/>
          <a:chExt cx="0" cy="0"/>
        </a:xfrm>
      </p:grpSpPr>
      <p:pic>
        <p:nvPicPr>
          <p:cNvPr id="2" name="Picture 1" descr="379.JPG"/>
          <p:cNvPicPr>
            <a:picLocks noChangeAspect="1"/>
          </p:cNvPicPr>
          <p:nvPr/>
        </p:nvPicPr>
        <p:blipFill>
          <a:blip r:embed="rId3" cstate="print"/>
          <a:stretch>
            <a:fillRect/>
          </a:stretch>
        </p:blipFill>
        <p:spPr>
          <a:xfrm rot="16200000">
            <a:off x="5560680" y="29354"/>
            <a:ext cx="3061678" cy="3168351"/>
          </a:xfrm>
          <a:prstGeom prst="rect">
            <a:avLst/>
          </a:prstGeom>
          <a:ln>
            <a:noFill/>
          </a:ln>
          <a:effectLst>
            <a:softEdge rad="112500"/>
          </a:effectLst>
        </p:spPr>
      </p:pic>
      <p:pic>
        <p:nvPicPr>
          <p:cNvPr id="3" name="Picture 2" descr="346.JPG"/>
          <p:cNvPicPr>
            <a:picLocks noChangeAspect="1"/>
          </p:cNvPicPr>
          <p:nvPr/>
        </p:nvPicPr>
        <p:blipFill>
          <a:blip r:embed="rId4" cstate="print"/>
          <a:stretch>
            <a:fillRect/>
          </a:stretch>
        </p:blipFill>
        <p:spPr>
          <a:xfrm rot="5400000">
            <a:off x="-857251" y="857247"/>
            <a:ext cx="6858002" cy="5143501"/>
          </a:xfrm>
          <a:prstGeom prst="rect">
            <a:avLst/>
          </a:prstGeom>
          <a:ln>
            <a:noFill/>
          </a:ln>
          <a:effectLst>
            <a:softEdge rad="112500"/>
          </a:effectLst>
        </p:spPr>
      </p:pic>
      <p:pic>
        <p:nvPicPr>
          <p:cNvPr id="5" name="Picture 4" descr="357.JPG"/>
          <p:cNvPicPr>
            <a:picLocks noChangeAspect="1"/>
          </p:cNvPicPr>
          <p:nvPr/>
        </p:nvPicPr>
        <p:blipFill>
          <a:blip r:embed="rId5" cstate="print"/>
          <a:stretch>
            <a:fillRect/>
          </a:stretch>
        </p:blipFill>
        <p:spPr>
          <a:xfrm rot="5400000">
            <a:off x="5310899" y="3055268"/>
            <a:ext cx="3567323" cy="38884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B0DD7F"/>
            </a:gs>
            <a:gs pos="100000">
              <a:schemeClr val="accent3">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3" name="Picture 2" descr="371.JPG"/>
          <p:cNvPicPr>
            <a:picLocks noChangeAspect="1"/>
          </p:cNvPicPr>
          <p:nvPr/>
        </p:nvPicPr>
        <p:blipFill>
          <a:blip r:embed="rId3" cstate="print"/>
          <a:stretch>
            <a:fillRect/>
          </a:stretch>
        </p:blipFill>
        <p:spPr>
          <a:xfrm>
            <a:off x="0" y="1"/>
            <a:ext cx="9144000" cy="6858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B0DD7F"/>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pic>
        <p:nvPicPr>
          <p:cNvPr id="2" name="Picture 1" descr="365.JPG"/>
          <p:cNvPicPr>
            <a:picLocks noChangeAspect="1"/>
          </p:cNvPicPr>
          <p:nvPr/>
        </p:nvPicPr>
        <p:blipFill>
          <a:blip r:embed="rId3" cstate="print"/>
          <a:stretch>
            <a:fillRect/>
          </a:stretch>
        </p:blipFill>
        <p:spPr>
          <a:xfrm rot="5400000">
            <a:off x="1142999" y="548680"/>
            <a:ext cx="6858002" cy="576064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B0DD7F"/>
            </a:gs>
            <a:gs pos="100000">
              <a:schemeClr val="accent3">
                <a:lumMod val="40000"/>
                <a:lumOff val="60000"/>
              </a:schemeClr>
            </a:gs>
          </a:gsLst>
          <a:lin ang="8100000" scaled="1"/>
          <a:tileRect/>
        </a:gradFill>
        <a:effectLst/>
      </p:bgPr>
    </p:bg>
    <p:spTree>
      <p:nvGrpSpPr>
        <p:cNvPr id="1" name=""/>
        <p:cNvGrpSpPr/>
        <p:nvPr/>
      </p:nvGrpSpPr>
      <p:grpSpPr>
        <a:xfrm>
          <a:off x="0" y="0"/>
          <a:ext cx="0" cy="0"/>
          <a:chOff x="0" y="0"/>
          <a:chExt cx="0" cy="0"/>
        </a:xfrm>
      </p:grpSpPr>
      <p:pic>
        <p:nvPicPr>
          <p:cNvPr id="2" name="Picture 1" descr="357.JPG"/>
          <p:cNvPicPr>
            <a:picLocks noChangeAspect="1"/>
          </p:cNvPicPr>
          <p:nvPr/>
        </p:nvPicPr>
        <p:blipFill>
          <a:blip r:embed="rId3" cstate="print"/>
          <a:stretch>
            <a:fillRect/>
          </a:stretch>
        </p:blipFill>
        <p:spPr>
          <a:xfrm rot="5400000">
            <a:off x="3429000" y="1143000"/>
            <a:ext cx="6858000" cy="4572000"/>
          </a:xfrm>
          <a:prstGeom prst="rect">
            <a:avLst/>
          </a:prstGeom>
          <a:ln>
            <a:noFill/>
          </a:ln>
          <a:effectLst>
            <a:softEdge rad="112500"/>
          </a:effectLst>
        </p:spPr>
      </p:pic>
      <p:pic>
        <p:nvPicPr>
          <p:cNvPr id="3" name="Picture 2" descr="353.JPG"/>
          <p:cNvPicPr>
            <a:picLocks noChangeAspect="1"/>
          </p:cNvPicPr>
          <p:nvPr/>
        </p:nvPicPr>
        <p:blipFill>
          <a:blip r:embed="rId4" cstate="print"/>
          <a:stretch>
            <a:fillRect/>
          </a:stretch>
        </p:blipFill>
        <p:spPr>
          <a:xfrm rot="5400000">
            <a:off x="-1106998" y="1106999"/>
            <a:ext cx="6858001" cy="46440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B0DD7F"/>
            </a:gs>
            <a:gs pos="100000">
              <a:schemeClr val="accent3">
                <a:lumMod val="40000"/>
                <a:lumOff val="60000"/>
              </a:schemeClr>
            </a:gs>
          </a:gsLst>
          <a:lin ang="18900000" scaled="1"/>
          <a:tileRect/>
        </a:gradFill>
        <a:effectLst/>
      </p:bgPr>
    </p:bg>
    <p:spTree>
      <p:nvGrpSpPr>
        <p:cNvPr id="1" name=""/>
        <p:cNvGrpSpPr/>
        <p:nvPr/>
      </p:nvGrpSpPr>
      <p:grpSpPr>
        <a:xfrm>
          <a:off x="0" y="0"/>
          <a:ext cx="0" cy="0"/>
          <a:chOff x="0" y="0"/>
          <a:chExt cx="0" cy="0"/>
        </a:xfrm>
      </p:grpSpPr>
      <p:pic>
        <p:nvPicPr>
          <p:cNvPr id="3" name="Picture 2" descr="untitled.bmp"/>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808" y="418356"/>
            <a:ext cx="8028384" cy="602128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B0DD7F"/>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sp>
        <p:nvSpPr>
          <p:cNvPr id="51202" name="TextBox 2"/>
          <p:cNvSpPr txBox="1">
            <a:spLocks noChangeArrowheads="1"/>
          </p:cNvSpPr>
          <p:nvPr/>
        </p:nvSpPr>
        <p:spPr bwMode="auto">
          <a:xfrm>
            <a:off x="0" y="0"/>
            <a:ext cx="6156325" cy="1477963"/>
          </a:xfrm>
          <a:prstGeom prst="rect">
            <a:avLst/>
          </a:prstGeom>
          <a:noFill/>
          <a:ln w="9525">
            <a:noFill/>
            <a:miter lim="800000"/>
            <a:headEnd/>
            <a:tailEnd/>
          </a:ln>
        </p:spPr>
        <p:txBody>
          <a:bodyPr>
            <a:spAutoFit/>
          </a:bodyPr>
          <a:lstStyle/>
          <a:p>
            <a:pPr algn="ctr"/>
            <a:r>
              <a:rPr lang="en-GB">
                <a:latin typeface="Calibri" pitchFamily="34" charset="0"/>
              </a:rPr>
              <a:t>If you then return to the wood you continue your journey through a maze of Badger houses and then a leafy footpath through a crowd of Ferns. This then leads you past the fallen birch tree and towards the field where you entered.</a:t>
            </a:r>
          </a:p>
          <a:p>
            <a:endParaRPr lang="en-GB">
              <a:latin typeface="Calibri" pitchFamily="34" charset="0"/>
            </a:endParaRPr>
          </a:p>
        </p:txBody>
      </p:sp>
      <p:pic>
        <p:nvPicPr>
          <p:cNvPr id="5" name="Picture 4" descr="423.JPG"/>
          <p:cNvPicPr>
            <a:picLocks noChangeAspect="1"/>
          </p:cNvPicPr>
          <p:nvPr/>
        </p:nvPicPr>
        <p:blipFill>
          <a:blip r:embed="rId3" cstate="print">
            <a:lum/>
          </a:blip>
          <a:stretch>
            <a:fillRect/>
          </a:stretch>
        </p:blipFill>
        <p:spPr>
          <a:xfrm>
            <a:off x="0" y="1124744"/>
            <a:ext cx="9144000" cy="5733256"/>
          </a:xfrm>
          <a:prstGeom prst="rect">
            <a:avLst/>
          </a:prstGeom>
          <a:ln>
            <a:noFill/>
          </a:ln>
          <a:effectLst>
            <a:softEdge rad="112500"/>
          </a:effectLst>
        </p:spPr>
      </p:pic>
      <p:sp>
        <p:nvSpPr>
          <p:cNvPr id="51204" name="TextBox 6"/>
          <p:cNvSpPr txBox="1">
            <a:spLocks noChangeArrowheads="1"/>
          </p:cNvSpPr>
          <p:nvPr/>
        </p:nvSpPr>
        <p:spPr bwMode="auto">
          <a:xfrm>
            <a:off x="7524750" y="0"/>
            <a:ext cx="1619250" cy="1169988"/>
          </a:xfrm>
          <a:prstGeom prst="rect">
            <a:avLst/>
          </a:prstGeom>
          <a:noFill/>
          <a:ln w="9525">
            <a:noFill/>
            <a:miter lim="800000"/>
            <a:headEnd/>
            <a:tailEnd/>
          </a:ln>
        </p:spPr>
        <p:txBody>
          <a:bodyPr>
            <a:spAutoFit/>
          </a:bodyPr>
          <a:lstStyle/>
          <a:p>
            <a:pPr algn="ctr"/>
            <a:r>
              <a:rPr lang="en-GB" sz="1400">
                <a:latin typeface="Calibri" pitchFamily="34" charset="0"/>
              </a:rPr>
              <a:t>The following photographs are taken by Hannah Jenkins from around the wood.</a:t>
            </a:r>
          </a:p>
        </p:txBody>
      </p:sp>
      <p:pic>
        <p:nvPicPr>
          <p:cNvPr id="11" name="Picture 10" descr="img009.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6200000">
            <a:off x="6340759" y="-67951"/>
            <a:ext cx="1008112" cy="137727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B0DD7F"/>
            </a:gs>
            <a:gs pos="100000">
              <a:schemeClr val="accent3">
                <a:lumMod val="40000"/>
                <a:lumOff val="60000"/>
              </a:schemeClr>
            </a:gs>
          </a:gsLst>
          <a:lin ang="10800000" scaled="1"/>
          <a:tileRect/>
        </a:grad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39750" y="765175"/>
            <a:ext cx="3024188" cy="5584825"/>
          </a:xfrm>
          <a:prstGeom prst="rect">
            <a:avLst/>
          </a:prstGeom>
          <a:noFill/>
          <a:ln w="9525">
            <a:noFill/>
            <a:miter lim="800000"/>
            <a:headEnd/>
            <a:tailEnd/>
          </a:ln>
        </p:spPr>
        <p:txBody>
          <a:bodyPr>
            <a:spAutoFit/>
          </a:bodyPr>
          <a:lstStyle/>
          <a:p>
            <a:r>
              <a:rPr lang="en-GB">
                <a:latin typeface="Calibri" pitchFamily="34" charset="0"/>
              </a:rPr>
              <a:t>Roundball Wood is a pretty, self-contained area of woodland situated to the south of Honiton within the East Devon Area Of Outstanding Natural Beauty.</a:t>
            </a:r>
          </a:p>
          <a:p>
            <a:endParaRPr lang="en-GB">
              <a:latin typeface="Calibri" pitchFamily="34" charset="0"/>
            </a:endParaRPr>
          </a:p>
          <a:p>
            <a:r>
              <a:rPr lang="en-GB">
                <a:latin typeface="Calibri" pitchFamily="34" charset="0"/>
              </a:rPr>
              <a:t>The wood has been managed by Honiton Town Council since 1998 but dates back to 1840 where it is featured in the Tithe Records. However the magnificent old oak trees are about 200 years old. This means the wood is classed as semi-ancient wet woodland.</a:t>
            </a:r>
          </a:p>
          <a:p>
            <a:r>
              <a:rPr lang="en-GB">
                <a:latin typeface="Calibri" pitchFamily="34" charset="0"/>
              </a:rPr>
              <a:t>Visit:</a:t>
            </a:r>
          </a:p>
          <a:p>
            <a:r>
              <a:rPr lang="en-GB" i="1">
                <a:solidFill>
                  <a:srgbClr val="953735"/>
                </a:solidFill>
                <a:latin typeface="Calibri" pitchFamily="34" charset="0"/>
              </a:rPr>
              <a:t>www.eastdevonaonb.org.uk</a:t>
            </a:r>
          </a:p>
          <a:p>
            <a:r>
              <a:rPr lang="en-GB">
                <a:latin typeface="Calibri" pitchFamily="34" charset="0"/>
              </a:rPr>
              <a:t>To see the digital maps and records.</a:t>
            </a:r>
          </a:p>
        </p:txBody>
      </p:sp>
      <p:pic>
        <p:nvPicPr>
          <p:cNvPr id="16387" name="Picture 3" descr="33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40200" y="188913"/>
            <a:ext cx="4868863" cy="6480175"/>
          </a:xfrm>
          <a:prstGeom prst="rect">
            <a:avLst/>
          </a:prstGeom>
          <a:noFill/>
          <a:ln w="9525">
            <a:noFill/>
            <a:miter lim="800000"/>
            <a:headEnd/>
            <a:tailEnd/>
          </a:ln>
        </p:spPr>
      </p:pic>
      <p:sp>
        <p:nvSpPr>
          <p:cNvPr id="5" name="Rectangle 4"/>
          <p:cNvSpPr/>
          <p:nvPr/>
        </p:nvSpPr>
        <p:spPr>
          <a:xfrm>
            <a:off x="467544" y="0"/>
            <a:ext cx="3039678" cy="769441"/>
          </a:xfrm>
          <a:prstGeom prst="rect">
            <a:avLst/>
          </a:prstGeom>
          <a:noFill/>
        </p:spPr>
        <p:txBody>
          <a:bodyPr wrap="none">
            <a:spAutoFit/>
          </a:bodyPr>
          <a:lstStyle/>
          <a:p>
            <a:pPr algn="ctr" fontAlgn="auto">
              <a:spcBef>
                <a:spcPts val="0"/>
              </a:spcBef>
              <a:spcAft>
                <a:spcPts val="0"/>
              </a:spcAft>
              <a:defRPr/>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Introduction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out)">
                                      <p:cBhvr>
                                        <p:cTn id="7" dur="20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edge">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B0DD7F"/>
            </a:gs>
            <a:gs pos="100000">
              <a:schemeClr val="accent3">
                <a:lumMod val="40000"/>
                <a:lumOff val="60000"/>
              </a:schemeClr>
            </a:gs>
          </a:gsLst>
          <a:lin ang="13500000" scaled="1"/>
          <a:tileRect/>
        </a:gradFill>
        <a:effectLst/>
      </p:bgPr>
    </p:bg>
    <p:spTree>
      <p:nvGrpSpPr>
        <p:cNvPr id="1" name=""/>
        <p:cNvGrpSpPr/>
        <p:nvPr/>
      </p:nvGrpSpPr>
      <p:grpSpPr>
        <a:xfrm>
          <a:off x="0" y="0"/>
          <a:ext cx="0" cy="0"/>
          <a:chOff x="0" y="0"/>
          <a:chExt cx="0" cy="0"/>
        </a:xfrm>
      </p:grpSpPr>
      <p:pic>
        <p:nvPicPr>
          <p:cNvPr id="8" name="Picture 7" descr="329.JPG"/>
          <p:cNvPicPr>
            <a:picLocks noChangeAspect="1"/>
          </p:cNvPicPr>
          <p:nvPr/>
        </p:nvPicPr>
        <p:blipFill>
          <a:blip r:embed="rId3" cstate="print"/>
          <a:stretch>
            <a:fillRect/>
          </a:stretch>
        </p:blipFill>
        <p:spPr>
          <a:xfrm rot="16200000">
            <a:off x="2317440" y="2587216"/>
            <a:ext cx="4581128" cy="3960440"/>
          </a:xfrm>
          <a:prstGeom prst="rect">
            <a:avLst/>
          </a:prstGeom>
          <a:ln>
            <a:noFill/>
          </a:ln>
          <a:effectLst>
            <a:softEdge rad="112500"/>
          </a:effectLst>
        </p:spPr>
      </p:pic>
      <p:pic>
        <p:nvPicPr>
          <p:cNvPr id="6" name="Picture 5" descr="434.JPG"/>
          <p:cNvPicPr>
            <a:picLocks noChangeAspect="1"/>
          </p:cNvPicPr>
          <p:nvPr/>
        </p:nvPicPr>
        <p:blipFill>
          <a:blip r:embed="rId4" cstate="print"/>
          <a:stretch>
            <a:fillRect/>
          </a:stretch>
        </p:blipFill>
        <p:spPr>
          <a:xfrm rot="16200000">
            <a:off x="5525925" y="603012"/>
            <a:ext cx="4221088" cy="3015063"/>
          </a:xfrm>
          <a:prstGeom prst="rect">
            <a:avLst/>
          </a:prstGeom>
          <a:ln>
            <a:noFill/>
          </a:ln>
          <a:effectLst>
            <a:softEdge rad="112500"/>
          </a:effectLst>
        </p:spPr>
      </p:pic>
      <p:pic>
        <p:nvPicPr>
          <p:cNvPr id="2" name="Picture 1" descr="353.JPG"/>
          <p:cNvPicPr>
            <a:picLocks noChangeAspect="1"/>
          </p:cNvPicPr>
          <p:nvPr/>
        </p:nvPicPr>
        <p:blipFill>
          <a:blip r:embed="rId5" cstate="print"/>
          <a:stretch>
            <a:fillRect/>
          </a:stretch>
        </p:blipFill>
        <p:spPr>
          <a:xfrm rot="5400000">
            <a:off x="-544624" y="544624"/>
            <a:ext cx="4221088" cy="31318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B0DD7F"/>
            </a:gs>
            <a:gs pos="100000">
              <a:schemeClr val="accent3">
                <a:lumMod val="40000"/>
                <a:lumOff val="60000"/>
              </a:schemeClr>
            </a:gs>
          </a:gsLst>
          <a:lin ang="5400000" scaled="0"/>
        </a:gradFill>
        <a:effectLst/>
      </p:bgPr>
    </p:bg>
    <p:spTree>
      <p:nvGrpSpPr>
        <p:cNvPr id="1" name=""/>
        <p:cNvGrpSpPr/>
        <p:nvPr/>
      </p:nvGrpSpPr>
      <p:grpSpPr>
        <a:xfrm>
          <a:off x="0" y="0"/>
          <a:ext cx="0" cy="0"/>
          <a:chOff x="0" y="0"/>
          <a:chExt cx="0" cy="0"/>
        </a:xfrm>
      </p:grpSpPr>
      <p:pic>
        <p:nvPicPr>
          <p:cNvPr id="2" name="Picture 1" descr="426.JPG"/>
          <p:cNvPicPr>
            <a:picLocks noChangeAspect="1"/>
          </p:cNvPicPr>
          <p:nvPr/>
        </p:nvPicPr>
        <p:blipFill>
          <a:blip r:embed="rId3" cstate="print">
            <a:lum bright="10000"/>
          </a:blip>
          <a:stretch>
            <a:fillRect/>
          </a:stretch>
        </p:blipFill>
        <p:spPr>
          <a:xfrm rot="5400000">
            <a:off x="-1070994" y="1070993"/>
            <a:ext cx="6858002" cy="4716016"/>
          </a:xfrm>
          <a:prstGeom prst="rect">
            <a:avLst/>
          </a:prstGeom>
          <a:ln>
            <a:noFill/>
          </a:ln>
          <a:effectLst>
            <a:softEdge rad="112500"/>
          </a:effectLst>
        </p:spPr>
      </p:pic>
      <p:pic>
        <p:nvPicPr>
          <p:cNvPr id="4" name="Picture 3" descr="420.JPG"/>
          <p:cNvPicPr>
            <a:picLocks noChangeAspect="1"/>
          </p:cNvPicPr>
          <p:nvPr/>
        </p:nvPicPr>
        <p:blipFill>
          <a:blip r:embed="rId4" cstate="screen">
            <a:lum bright="10000"/>
            <a:extLst>
              <a:ext uri="{28A0092B-C50C-407E-A947-70E740481C1C}">
                <a14:useLocalDpi xmlns:a14="http://schemas.microsoft.com/office/drawing/2010/main"/>
              </a:ext>
            </a:extLst>
          </a:blip>
          <a:stretch>
            <a:fillRect/>
          </a:stretch>
        </p:blipFill>
        <p:spPr>
          <a:xfrm rot="5972578">
            <a:off x="5661810" y="3457877"/>
            <a:ext cx="3655059" cy="2741295"/>
          </a:xfrm>
          <a:prstGeom prst="rect">
            <a:avLst/>
          </a:prstGeom>
          <a:ln>
            <a:noFill/>
          </a:ln>
          <a:effectLst>
            <a:softEdge rad="112500"/>
          </a:effectLst>
        </p:spPr>
      </p:pic>
      <p:pic>
        <p:nvPicPr>
          <p:cNvPr id="3" name="Picture 2" descr="419.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756682">
            <a:off x="4244335" y="568934"/>
            <a:ext cx="3816424" cy="278777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B0DD7F"/>
            </a:gs>
            <a:gs pos="100000">
              <a:schemeClr val="accent3">
                <a:lumMod val="40000"/>
                <a:lumOff val="60000"/>
              </a:schemeClr>
            </a:gs>
          </a:gsLst>
          <a:lin ang="13500000" scaled="1"/>
          <a:tileRect/>
        </a:gradFill>
        <a:effectLst/>
      </p:bgPr>
    </p:bg>
    <p:spTree>
      <p:nvGrpSpPr>
        <p:cNvPr id="1" name=""/>
        <p:cNvGrpSpPr/>
        <p:nvPr/>
      </p:nvGrpSpPr>
      <p:grpSpPr>
        <a:xfrm>
          <a:off x="0" y="0"/>
          <a:ext cx="0" cy="0"/>
          <a:chOff x="0" y="0"/>
          <a:chExt cx="0" cy="0"/>
        </a:xfrm>
      </p:grpSpPr>
      <p:pic>
        <p:nvPicPr>
          <p:cNvPr id="2" name="Picture 1" descr="40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4008" y="0"/>
            <a:ext cx="4499992" cy="2996952"/>
          </a:xfrm>
          <a:prstGeom prst="rect">
            <a:avLst/>
          </a:prstGeom>
          <a:ln>
            <a:noFill/>
          </a:ln>
          <a:effectLst>
            <a:softEdge rad="112500"/>
          </a:effectLst>
        </p:spPr>
      </p:pic>
      <p:pic>
        <p:nvPicPr>
          <p:cNvPr id="4" name="Picture 3" descr="338.JPG"/>
          <p:cNvPicPr>
            <a:picLocks noChangeAspect="1"/>
          </p:cNvPicPr>
          <p:nvPr/>
        </p:nvPicPr>
        <p:blipFill>
          <a:blip r:embed="rId4" cstate="print"/>
          <a:stretch>
            <a:fillRect/>
          </a:stretch>
        </p:blipFill>
        <p:spPr>
          <a:xfrm rot="5400000">
            <a:off x="4891470" y="2605477"/>
            <a:ext cx="4005066" cy="4499990"/>
          </a:xfrm>
          <a:prstGeom prst="rect">
            <a:avLst/>
          </a:prstGeom>
          <a:ln>
            <a:noFill/>
          </a:ln>
          <a:effectLst>
            <a:softEdge rad="112500"/>
          </a:effectLst>
        </p:spPr>
      </p:pic>
      <p:pic>
        <p:nvPicPr>
          <p:cNvPr id="5" name="Picture 4" descr="335.JPG"/>
          <p:cNvPicPr>
            <a:picLocks noChangeAspect="1"/>
          </p:cNvPicPr>
          <p:nvPr/>
        </p:nvPicPr>
        <p:blipFill>
          <a:blip r:embed="rId5" cstate="print"/>
          <a:stretch>
            <a:fillRect/>
          </a:stretch>
        </p:blipFill>
        <p:spPr>
          <a:xfrm rot="16200000">
            <a:off x="-1106996" y="1106996"/>
            <a:ext cx="6858000" cy="46440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B0DD7F"/>
            </a:gs>
            <a:gs pos="100000">
              <a:schemeClr val="accent3">
                <a:lumMod val="40000"/>
                <a:lumOff val="60000"/>
              </a:schemeClr>
            </a:gs>
          </a:gsLst>
          <a:lin ang="10800000" scaled="1"/>
          <a:tileRect/>
        </a:gradFill>
        <a:effectLst/>
      </p:bgPr>
    </p:bg>
    <p:spTree>
      <p:nvGrpSpPr>
        <p:cNvPr id="1" name=""/>
        <p:cNvGrpSpPr/>
        <p:nvPr/>
      </p:nvGrpSpPr>
      <p:grpSpPr>
        <a:xfrm>
          <a:off x="0" y="0"/>
          <a:ext cx="0" cy="0"/>
          <a:chOff x="0" y="0"/>
          <a:chExt cx="0" cy="0"/>
        </a:xfrm>
      </p:grpSpPr>
      <p:pic>
        <p:nvPicPr>
          <p:cNvPr id="2" name="Picture 1" descr="318.JPG"/>
          <p:cNvPicPr>
            <a:picLocks noChangeAspect="1"/>
          </p:cNvPicPr>
          <p:nvPr/>
        </p:nvPicPr>
        <p:blipFill>
          <a:blip r:embed="rId3" cstate="print"/>
          <a:stretch>
            <a:fillRect/>
          </a:stretch>
        </p:blipFill>
        <p:spPr>
          <a:xfrm>
            <a:off x="467544" y="908720"/>
            <a:ext cx="3528392" cy="5040560"/>
          </a:xfrm>
          <a:prstGeom prst="rect">
            <a:avLst/>
          </a:prstGeom>
          <a:ln>
            <a:noFill/>
          </a:ln>
          <a:effectLst>
            <a:softEdge rad="112500"/>
          </a:effectLst>
        </p:spPr>
      </p:pic>
      <p:pic>
        <p:nvPicPr>
          <p:cNvPr id="3" name="Picture 2" descr="389.JPG"/>
          <p:cNvPicPr>
            <a:picLocks noChangeAspect="1"/>
          </p:cNvPicPr>
          <p:nvPr/>
        </p:nvPicPr>
        <p:blipFill>
          <a:blip r:embed="rId4" cstate="print"/>
          <a:stretch>
            <a:fillRect/>
          </a:stretch>
        </p:blipFill>
        <p:spPr>
          <a:xfrm rot="5400000">
            <a:off x="3320988" y="1034988"/>
            <a:ext cx="6858000" cy="47880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B0DD7F"/>
            </a:gs>
            <a:gs pos="100000">
              <a:schemeClr val="accent3">
                <a:lumMod val="40000"/>
                <a:lumOff val="60000"/>
              </a:schemeClr>
            </a:gs>
          </a:gsLst>
          <a:lin ang="2700000" scaled="1"/>
          <a:tileRect/>
        </a:gradFill>
        <a:effectLst/>
      </p:bgPr>
    </p:bg>
    <p:spTree>
      <p:nvGrpSpPr>
        <p:cNvPr id="1" name=""/>
        <p:cNvGrpSpPr/>
        <p:nvPr/>
      </p:nvGrpSpPr>
      <p:grpSpPr>
        <a:xfrm>
          <a:off x="0" y="0"/>
          <a:ext cx="0" cy="0"/>
          <a:chOff x="0" y="0"/>
          <a:chExt cx="0" cy="0"/>
        </a:xfrm>
      </p:grpSpPr>
      <p:pic>
        <p:nvPicPr>
          <p:cNvPr id="2" name="Picture 1" descr="38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6120849" y="286847"/>
            <a:ext cx="3309999" cy="2736303"/>
          </a:xfrm>
          <a:prstGeom prst="rect">
            <a:avLst/>
          </a:prstGeom>
          <a:ln>
            <a:noFill/>
          </a:ln>
          <a:effectLst>
            <a:softEdge rad="112500"/>
          </a:effectLst>
        </p:spPr>
      </p:pic>
      <p:pic>
        <p:nvPicPr>
          <p:cNvPr id="3" name="Picture 2" descr="38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436439" y="343473"/>
            <a:ext cx="3323861" cy="2636913"/>
          </a:xfrm>
          <a:prstGeom prst="rect">
            <a:avLst/>
          </a:prstGeom>
          <a:ln>
            <a:noFill/>
          </a:ln>
          <a:effectLst>
            <a:softEdge rad="112500"/>
          </a:effectLst>
        </p:spPr>
      </p:pic>
      <p:pic>
        <p:nvPicPr>
          <p:cNvPr id="4" name="Picture 3" descr="386.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79912" y="3284984"/>
            <a:ext cx="5364089" cy="3573016"/>
          </a:xfrm>
          <a:prstGeom prst="rect">
            <a:avLst/>
          </a:prstGeom>
          <a:ln>
            <a:noFill/>
          </a:ln>
          <a:effectLst>
            <a:softEdge rad="112500"/>
          </a:effectLst>
        </p:spPr>
      </p:pic>
      <p:sp>
        <p:nvSpPr>
          <p:cNvPr id="5" name="Rectangle 4"/>
          <p:cNvSpPr/>
          <p:nvPr/>
        </p:nvSpPr>
        <p:spPr>
          <a:xfrm>
            <a:off x="2123728" y="0"/>
            <a:ext cx="1786066" cy="923330"/>
          </a:xfrm>
          <a:prstGeom prst="rect">
            <a:avLst/>
          </a:prstGeom>
          <a:noFill/>
        </p:spPr>
        <p:txBody>
          <a:bodyPr wrap="none">
            <a:spAutoFit/>
          </a:bodyPr>
          <a:lstStyle/>
          <a:p>
            <a:pPr algn="ctr" fontAlgn="auto">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Why?</a:t>
            </a:r>
          </a:p>
        </p:txBody>
      </p:sp>
      <p:sp>
        <p:nvSpPr>
          <p:cNvPr id="61446" name="TextBox 5"/>
          <p:cNvSpPr txBox="1">
            <a:spLocks noChangeArrowheads="1"/>
          </p:cNvSpPr>
          <p:nvPr/>
        </p:nvSpPr>
        <p:spPr bwMode="auto">
          <a:xfrm>
            <a:off x="0" y="1125538"/>
            <a:ext cx="3779838" cy="5076825"/>
          </a:xfrm>
          <a:prstGeom prst="rect">
            <a:avLst/>
          </a:prstGeom>
          <a:noFill/>
          <a:ln w="9525">
            <a:noFill/>
            <a:miter lim="800000"/>
            <a:headEnd/>
            <a:tailEnd/>
          </a:ln>
        </p:spPr>
        <p:txBody>
          <a:bodyPr>
            <a:spAutoFit/>
          </a:bodyPr>
          <a:lstStyle/>
          <a:p>
            <a:r>
              <a:rPr lang="en-GB">
                <a:latin typeface="Calibri" pitchFamily="34" charset="0"/>
              </a:rPr>
              <a:t>Please don’t leave litter around.</a:t>
            </a:r>
          </a:p>
          <a:p>
            <a:r>
              <a:rPr lang="en-GB">
                <a:latin typeface="Calibri" pitchFamily="34" charset="0"/>
              </a:rPr>
              <a:t>It’s an eyesore, it’s a danger to people and animals and it ruins the environment! </a:t>
            </a:r>
          </a:p>
          <a:p>
            <a:endParaRPr lang="en-GB">
              <a:latin typeface="Calibri" pitchFamily="34" charset="0"/>
            </a:endParaRPr>
          </a:p>
          <a:p>
            <a:r>
              <a:rPr lang="en-GB">
                <a:latin typeface="Calibri" pitchFamily="34" charset="0"/>
              </a:rPr>
              <a:t>You are welcome to take a picnic and walk your dogs as long as you clear up after yourselves and keep dogs on leads.</a:t>
            </a:r>
          </a:p>
          <a:p>
            <a:endParaRPr lang="en-GB">
              <a:latin typeface="Calibri" pitchFamily="34" charset="0"/>
            </a:endParaRPr>
          </a:p>
          <a:p>
            <a:r>
              <a:rPr lang="en-GB">
                <a:latin typeface="Calibri" pitchFamily="34" charset="0"/>
              </a:rPr>
              <a:t>The wood is not suitable for wheelchairs, buggies or anything similar. Also please keep to the marked paths to avoid injury or damage to the ecosystem and wildlife.</a:t>
            </a:r>
          </a:p>
          <a:p>
            <a:endParaRPr lang="en-GB">
              <a:latin typeface="Calibri" pitchFamily="34" charset="0"/>
            </a:endParaRPr>
          </a:p>
          <a:p>
            <a:r>
              <a:rPr lang="en-GB">
                <a:latin typeface="Calibri" pitchFamily="34" charset="0"/>
              </a:rPr>
              <a:t>Roundball Wood is a fantastic place so lets keep it that way; together!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B0DD7F"/>
            </a:gs>
            <a:gs pos="100000">
              <a:schemeClr val="accent3">
                <a:lumMod val="40000"/>
                <a:lumOff val="60000"/>
              </a:schemeClr>
            </a:gs>
          </a:gsLst>
          <a:lin ang="8100000" scaled="1"/>
          <a:tileRect/>
        </a:gradFill>
        <a:effectLst/>
      </p:bgPr>
    </p:bg>
    <p:spTree>
      <p:nvGrpSpPr>
        <p:cNvPr id="1" name=""/>
        <p:cNvGrpSpPr/>
        <p:nvPr/>
      </p:nvGrpSpPr>
      <p:grpSpPr>
        <a:xfrm>
          <a:off x="0" y="0"/>
          <a:ext cx="0" cy="0"/>
          <a:chOff x="0" y="0"/>
          <a:chExt cx="0" cy="0"/>
        </a:xfrm>
      </p:grpSpPr>
      <p:pic>
        <p:nvPicPr>
          <p:cNvPr id="7" name="Picture 6" descr="323.JPG"/>
          <p:cNvPicPr>
            <a:picLocks noChangeAspect="1"/>
          </p:cNvPicPr>
          <p:nvPr/>
        </p:nvPicPr>
        <p:blipFill>
          <a:blip r:embed="rId3" cstate="screen">
            <a:lum bright="10000"/>
            <a:extLst>
              <a:ext uri="{28A0092B-C50C-407E-A947-70E740481C1C}">
                <a14:useLocalDpi xmlns:a14="http://schemas.microsoft.com/office/drawing/2010/main"/>
              </a:ext>
            </a:extLst>
          </a:blip>
          <a:stretch>
            <a:fillRect/>
          </a:stretch>
        </p:blipFill>
        <p:spPr>
          <a:xfrm rot="5400000">
            <a:off x="3433564" y="4423420"/>
            <a:ext cx="2492896" cy="2376264"/>
          </a:xfrm>
          <a:prstGeom prst="rect">
            <a:avLst/>
          </a:prstGeom>
          <a:ln>
            <a:noFill/>
          </a:ln>
          <a:effectLst>
            <a:softEdge rad="112500"/>
          </a:effectLst>
        </p:spPr>
      </p:pic>
      <p:sp>
        <p:nvSpPr>
          <p:cNvPr id="2" name="Rectangle 1"/>
          <p:cNvSpPr/>
          <p:nvPr/>
        </p:nvSpPr>
        <p:spPr>
          <a:xfrm>
            <a:off x="179512" y="0"/>
            <a:ext cx="3089180" cy="923330"/>
          </a:xfrm>
          <a:prstGeom prst="rect">
            <a:avLst/>
          </a:prstGeom>
          <a:noFill/>
        </p:spPr>
        <p:txBody>
          <a:bodyPr wrap="none">
            <a:spAutoFit/>
          </a:bodyPr>
          <a:lstStyle/>
          <a:p>
            <a:pPr algn="ctr" fontAlgn="auto">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Thank you</a:t>
            </a:r>
          </a:p>
        </p:txBody>
      </p:sp>
      <p:sp>
        <p:nvSpPr>
          <p:cNvPr id="63492" name="TextBox 2"/>
          <p:cNvSpPr txBox="1">
            <a:spLocks noChangeArrowheads="1"/>
          </p:cNvSpPr>
          <p:nvPr/>
        </p:nvSpPr>
        <p:spPr bwMode="auto">
          <a:xfrm>
            <a:off x="250825" y="1341438"/>
            <a:ext cx="3313113" cy="4516437"/>
          </a:xfrm>
          <a:prstGeom prst="rect">
            <a:avLst/>
          </a:prstGeom>
          <a:noFill/>
          <a:ln w="9525">
            <a:noFill/>
            <a:miter lim="800000"/>
            <a:headEnd/>
            <a:tailEnd/>
          </a:ln>
        </p:spPr>
        <p:txBody>
          <a:bodyPr>
            <a:spAutoFit/>
          </a:bodyPr>
          <a:lstStyle/>
          <a:p>
            <a:r>
              <a:rPr lang="en-GB" sz="2000">
                <a:latin typeface="Calibri" pitchFamily="34" charset="0"/>
              </a:rPr>
              <a:t>With thanks to:</a:t>
            </a:r>
          </a:p>
          <a:p>
            <a:endParaRPr lang="en-GB">
              <a:latin typeface="Calibri" pitchFamily="34" charset="0"/>
            </a:endParaRPr>
          </a:p>
          <a:p>
            <a:r>
              <a:rPr lang="en-GB">
                <a:latin typeface="Calibri" pitchFamily="34" charset="0"/>
              </a:rPr>
              <a:t>-</a:t>
            </a:r>
            <a:r>
              <a:rPr lang="en-GB" sz="2000">
                <a:latin typeface="Calibri" pitchFamily="34" charset="0"/>
              </a:rPr>
              <a:t>East Devon Area Of Outstanding Natural Beauty</a:t>
            </a:r>
          </a:p>
          <a:p>
            <a:r>
              <a:rPr lang="en-GB" sz="1600" i="1">
                <a:latin typeface="Calibri" pitchFamily="34" charset="0"/>
              </a:rPr>
              <a:t>For paying for the information boards</a:t>
            </a:r>
          </a:p>
          <a:p>
            <a:endParaRPr lang="en-GB">
              <a:latin typeface="Calibri" pitchFamily="34" charset="0"/>
            </a:endParaRPr>
          </a:p>
          <a:p>
            <a:endParaRPr lang="en-GB">
              <a:latin typeface="Calibri" pitchFamily="34" charset="0"/>
            </a:endParaRPr>
          </a:p>
          <a:p>
            <a:r>
              <a:rPr lang="en-GB">
                <a:latin typeface="Calibri" pitchFamily="34" charset="0"/>
              </a:rPr>
              <a:t>-</a:t>
            </a:r>
            <a:r>
              <a:rPr lang="en-GB" sz="2000">
                <a:latin typeface="Calibri" pitchFamily="34" charset="0"/>
              </a:rPr>
              <a:t>The</a:t>
            </a:r>
            <a:r>
              <a:rPr lang="en-GB">
                <a:latin typeface="Calibri" pitchFamily="34" charset="0"/>
              </a:rPr>
              <a:t> </a:t>
            </a:r>
            <a:r>
              <a:rPr lang="en-GB" sz="2000">
                <a:latin typeface="Calibri" pitchFamily="34" charset="0"/>
              </a:rPr>
              <a:t>Wood Wardens</a:t>
            </a:r>
          </a:p>
          <a:p>
            <a:r>
              <a:rPr lang="en-GB" sz="1600" i="1">
                <a:latin typeface="Calibri" pitchFamily="34" charset="0"/>
              </a:rPr>
              <a:t>For the upkeep of the wood and paths</a:t>
            </a:r>
          </a:p>
          <a:p>
            <a:endParaRPr lang="en-GB">
              <a:latin typeface="Calibri" pitchFamily="34" charset="0"/>
            </a:endParaRPr>
          </a:p>
          <a:p>
            <a:endParaRPr lang="en-GB">
              <a:latin typeface="Calibri" pitchFamily="34" charset="0"/>
            </a:endParaRPr>
          </a:p>
          <a:p>
            <a:r>
              <a:rPr lang="en-GB">
                <a:latin typeface="Calibri" pitchFamily="34" charset="0"/>
              </a:rPr>
              <a:t>Hannah Jenkins (15) for producing this PowerPoint for...</a:t>
            </a:r>
          </a:p>
          <a:p>
            <a:r>
              <a:rPr lang="en-GB">
                <a:latin typeface="Calibri" pitchFamily="34" charset="0"/>
              </a:rPr>
              <a:t>-Honiton Town Council</a:t>
            </a:r>
          </a:p>
          <a:p>
            <a:endParaRPr lang="en-GB">
              <a:latin typeface="Calibri" pitchFamily="34" charset="0"/>
            </a:endParaRPr>
          </a:p>
        </p:txBody>
      </p:sp>
      <p:pic>
        <p:nvPicPr>
          <p:cNvPr id="5" name="Picture 4" descr="334.JPG"/>
          <p:cNvPicPr>
            <a:picLocks noChangeAspect="1"/>
          </p:cNvPicPr>
          <p:nvPr/>
        </p:nvPicPr>
        <p:blipFill>
          <a:blip r:embed="rId4" cstate="print"/>
          <a:stretch>
            <a:fillRect/>
          </a:stretch>
        </p:blipFill>
        <p:spPr>
          <a:xfrm rot="5400000">
            <a:off x="5503540" y="724644"/>
            <a:ext cx="4365104" cy="2915816"/>
          </a:xfrm>
          <a:prstGeom prst="rect">
            <a:avLst/>
          </a:prstGeom>
          <a:ln>
            <a:noFill/>
          </a:ln>
          <a:effectLst>
            <a:softEdge rad="112500"/>
          </a:effectLst>
        </p:spPr>
      </p:pic>
      <p:pic>
        <p:nvPicPr>
          <p:cNvPr id="6" name="Picture 5" descr="34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24128" y="4347102"/>
            <a:ext cx="3419871" cy="2510897"/>
          </a:xfrm>
          <a:prstGeom prst="rect">
            <a:avLst/>
          </a:prstGeom>
          <a:ln>
            <a:noFill/>
          </a:ln>
          <a:effectLst>
            <a:softEdge rad="112500"/>
          </a:effectLst>
        </p:spPr>
      </p:pic>
      <p:pic>
        <p:nvPicPr>
          <p:cNvPr id="63495" name="Picture 8" descr="img009.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4602836">
            <a:off x="4360862" y="1520826"/>
            <a:ext cx="1457325" cy="2495550"/>
          </a:xfrm>
          <a:prstGeom prst="rect">
            <a:avLst/>
          </a:prstGeom>
          <a:noFill/>
          <a:ln w="9525">
            <a:noFill/>
            <a:miter lim="800000"/>
            <a:headEnd/>
            <a:tailEnd/>
          </a:ln>
        </p:spPr>
      </p:pic>
      <p:pic>
        <p:nvPicPr>
          <p:cNvPr id="11" name="Picture 10" descr="img009.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15400102">
            <a:off x="3168277" y="484706"/>
            <a:ext cx="1405990" cy="1857207"/>
          </a:xfrm>
          <a:prstGeom prst="rect">
            <a:avLst/>
          </a:prstGeom>
          <a:ln>
            <a:noFill/>
          </a:ln>
          <a:effectLst>
            <a:softEdge rad="112500"/>
          </a:effectLst>
        </p:spPr>
      </p:pic>
      <p:pic>
        <p:nvPicPr>
          <p:cNvPr id="12" name="Picture 11" descr="img009.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rot="17303656">
            <a:off x="4854984" y="-22054"/>
            <a:ext cx="1298659" cy="183670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B0DD7F"/>
            </a:gs>
            <a:gs pos="100000">
              <a:schemeClr val="accent3">
                <a:lumMod val="40000"/>
                <a:lumOff val="60000"/>
              </a:schemeClr>
            </a:gs>
          </a:gsLst>
          <a:lin ang="6000000" scaled="0"/>
          <a:tileRect/>
        </a:gradFill>
        <a:effectLst/>
      </p:bgPr>
    </p:bg>
    <p:spTree>
      <p:nvGrpSpPr>
        <p:cNvPr id="1" name=""/>
        <p:cNvGrpSpPr/>
        <p:nvPr/>
      </p:nvGrpSpPr>
      <p:grpSpPr>
        <a:xfrm>
          <a:off x="0" y="0"/>
          <a:ext cx="0" cy="0"/>
          <a:chOff x="0" y="0"/>
          <a:chExt cx="0" cy="0"/>
        </a:xfrm>
      </p:grpSpPr>
      <p:pic>
        <p:nvPicPr>
          <p:cNvPr id="2" name="Picture 1" descr="431.JPG"/>
          <p:cNvPicPr>
            <a:picLocks noChangeAspect="1"/>
          </p:cNvPicPr>
          <p:nvPr/>
        </p:nvPicPr>
        <p:blipFill>
          <a:blip r:embed="rId3" cstate="print"/>
          <a:stretch>
            <a:fillRect/>
          </a:stretch>
        </p:blipFill>
        <p:spPr>
          <a:xfrm rot="5400000">
            <a:off x="1142999" y="548682"/>
            <a:ext cx="6858003" cy="576064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B0DD7F"/>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pic>
        <p:nvPicPr>
          <p:cNvPr id="5" name="Picture 4" descr="32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1680" y="0"/>
            <a:ext cx="5760640" cy="6858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B0DD7F"/>
            </a:gs>
            <a:gs pos="100000">
              <a:schemeClr val="accent3">
                <a:lumMod val="40000"/>
                <a:lumOff val="60000"/>
              </a:schemeClr>
            </a:gs>
          </a:gsLst>
          <a:lin ang="10800000" scaled="1"/>
          <a:tileRect/>
        </a:gradFill>
        <a:effectLst/>
      </p:bgPr>
    </p:bg>
    <p:spTree>
      <p:nvGrpSpPr>
        <p:cNvPr id="1" name=""/>
        <p:cNvGrpSpPr/>
        <p:nvPr/>
      </p:nvGrpSpPr>
      <p:grpSpPr>
        <a:xfrm>
          <a:off x="0" y="0"/>
          <a:ext cx="0" cy="0"/>
          <a:chOff x="0" y="0"/>
          <a:chExt cx="0" cy="0"/>
        </a:xfrm>
      </p:grpSpPr>
      <p:pic>
        <p:nvPicPr>
          <p:cNvPr id="2" name="Picture 1" descr="328.JPG"/>
          <p:cNvPicPr>
            <a:picLocks noChangeAspect="1"/>
          </p:cNvPicPr>
          <p:nvPr/>
        </p:nvPicPr>
        <p:blipFill>
          <a:blip r:embed="rId3" cstate="print"/>
          <a:stretch>
            <a:fillRect/>
          </a:stretch>
        </p:blipFill>
        <p:spPr>
          <a:xfrm>
            <a:off x="4066059" y="0"/>
            <a:ext cx="5077941" cy="6858000"/>
          </a:xfrm>
          <a:prstGeom prst="rect">
            <a:avLst/>
          </a:prstGeom>
          <a:ln>
            <a:noFill/>
          </a:ln>
          <a:effectLst>
            <a:softEdge rad="112500"/>
          </a:effectLst>
        </p:spPr>
      </p:pic>
      <p:pic>
        <p:nvPicPr>
          <p:cNvPr id="3" name="Picture 2" descr="31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528" y="1052736"/>
            <a:ext cx="3456384" cy="47013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B0DD7F"/>
            </a:gs>
            <a:gs pos="100000">
              <a:schemeClr val="accent3">
                <a:lumMod val="40000"/>
                <a:lumOff val="60000"/>
              </a:schemeClr>
            </a:gs>
          </a:gsLst>
          <a:lin ang="189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100582" y="-165100"/>
            <a:ext cx="4211960" cy="1338828"/>
          </a:xfrm>
          <a:prstGeom prst="rect">
            <a:avLst/>
          </a:prstGeom>
          <a:noFill/>
        </p:spPr>
        <p:txBody>
          <a:bodyPr>
            <a:spAutoFit/>
          </a:bodyPr>
          <a:lstStyle/>
          <a:p>
            <a:pPr algn="ctr" fontAlgn="auto">
              <a:lnSpc>
                <a:spcPct val="150000"/>
              </a:lnSpc>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Nature Trail</a:t>
            </a:r>
          </a:p>
        </p:txBody>
      </p:sp>
      <p:sp>
        <p:nvSpPr>
          <p:cNvPr id="22531" name="TextBox 3"/>
          <p:cNvSpPr txBox="1">
            <a:spLocks noChangeArrowheads="1"/>
          </p:cNvSpPr>
          <p:nvPr/>
        </p:nvSpPr>
        <p:spPr bwMode="auto">
          <a:xfrm>
            <a:off x="323850" y="908050"/>
            <a:ext cx="3671888" cy="6408738"/>
          </a:xfrm>
          <a:prstGeom prst="rect">
            <a:avLst/>
          </a:prstGeom>
          <a:noFill/>
          <a:ln w="9525">
            <a:noFill/>
            <a:miter lim="800000"/>
            <a:headEnd/>
            <a:tailEnd/>
          </a:ln>
        </p:spPr>
        <p:txBody>
          <a:bodyPr>
            <a:spAutoFit/>
          </a:bodyPr>
          <a:lstStyle/>
          <a:p>
            <a:r>
              <a:rPr lang="en-GB">
                <a:latin typeface="Calibri" pitchFamily="34" charset="0"/>
              </a:rPr>
              <a:t>Roundball Wood is home to many different animals and plants, most can be spotted and observed from the paths however some of the mammals are nocturnal and very shy.</a:t>
            </a:r>
          </a:p>
          <a:p>
            <a:endParaRPr lang="en-GB">
              <a:latin typeface="Calibri" pitchFamily="34" charset="0"/>
            </a:endParaRPr>
          </a:p>
          <a:p>
            <a:r>
              <a:rPr lang="en-GB">
                <a:latin typeface="Calibri" pitchFamily="34" charset="0"/>
              </a:rPr>
              <a:t>There are 8 Nature stations to look out for on your walk.</a:t>
            </a:r>
          </a:p>
          <a:p>
            <a:endParaRPr lang="en-GB">
              <a:latin typeface="Calibri" pitchFamily="34" charset="0"/>
            </a:endParaRPr>
          </a:p>
          <a:p>
            <a:r>
              <a:rPr lang="en-GB">
                <a:latin typeface="Calibri" pitchFamily="34" charset="0"/>
              </a:rPr>
              <a:t>1- Dead tree</a:t>
            </a:r>
          </a:p>
          <a:p>
            <a:r>
              <a:rPr lang="en-GB">
                <a:latin typeface="Calibri" pitchFamily="34" charset="0"/>
              </a:rPr>
              <a:t>2- Old coppice</a:t>
            </a:r>
          </a:p>
          <a:p>
            <a:r>
              <a:rPr lang="en-GB">
                <a:latin typeface="Calibri" pitchFamily="34" charset="0"/>
              </a:rPr>
              <a:t>3- Badger’s Beech</a:t>
            </a:r>
          </a:p>
          <a:p>
            <a:r>
              <a:rPr lang="en-GB">
                <a:latin typeface="Calibri" pitchFamily="34" charset="0"/>
              </a:rPr>
              <a:t>4- Wood interior</a:t>
            </a:r>
          </a:p>
          <a:p>
            <a:r>
              <a:rPr lang="en-GB">
                <a:latin typeface="Calibri" pitchFamily="34" charset="0"/>
              </a:rPr>
              <a:t>5- Roundball Hill</a:t>
            </a:r>
          </a:p>
          <a:p>
            <a:r>
              <a:rPr lang="en-GB">
                <a:latin typeface="Calibri" pitchFamily="34" charset="0"/>
              </a:rPr>
              <a:t>6- Badger set</a:t>
            </a:r>
          </a:p>
          <a:p>
            <a:r>
              <a:rPr lang="en-GB">
                <a:latin typeface="Calibri" pitchFamily="34" charset="0"/>
              </a:rPr>
              <a:t>7- Mossy Boles </a:t>
            </a:r>
          </a:p>
          <a:p>
            <a:r>
              <a:rPr lang="en-GB">
                <a:latin typeface="Calibri" pitchFamily="34" charset="0"/>
              </a:rPr>
              <a:t>8- Fallen Birch</a:t>
            </a:r>
          </a:p>
          <a:p>
            <a:endParaRPr lang="en-GB">
              <a:latin typeface="Calibri" pitchFamily="34" charset="0"/>
            </a:endParaRPr>
          </a:p>
          <a:p>
            <a:r>
              <a:rPr lang="en-GB">
                <a:latin typeface="Calibri" pitchFamily="34" charset="0"/>
              </a:rPr>
              <a:t>All of these play a vital role in the wood so keep your eyes peeled!</a:t>
            </a:r>
          </a:p>
          <a:p>
            <a:endParaRPr lang="en-GB">
              <a:latin typeface="Calibri" pitchFamily="34" charset="0"/>
            </a:endParaRPr>
          </a:p>
          <a:p>
            <a:endParaRPr lang="en-GB">
              <a:latin typeface="Calibri" pitchFamily="34" charset="0"/>
            </a:endParaRPr>
          </a:p>
        </p:txBody>
      </p:sp>
      <p:pic>
        <p:nvPicPr>
          <p:cNvPr id="5" name="Picture 4" descr="32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0"/>
            <a:ext cx="4211960" cy="5085184"/>
          </a:xfrm>
          <a:prstGeom prst="rect">
            <a:avLst/>
          </a:prstGeom>
          <a:ln>
            <a:noFill/>
          </a:ln>
          <a:effectLst>
            <a:softEdge rad="112500"/>
          </a:effectLst>
        </p:spPr>
      </p:pic>
      <p:pic>
        <p:nvPicPr>
          <p:cNvPr id="6" name="Picture 5" descr="400.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285036" y="4211908"/>
            <a:ext cx="2806881" cy="2105161"/>
          </a:xfrm>
          <a:prstGeom prst="rect">
            <a:avLst/>
          </a:prstGeom>
          <a:ln>
            <a:noFill/>
          </a:ln>
          <a:effectLst>
            <a:softEdge rad="112500"/>
          </a:effectLst>
        </p:spPr>
      </p:pic>
      <p:pic>
        <p:nvPicPr>
          <p:cNvPr id="9" name="Picture 6" descr="http://t0.gstatic.com/images?q=tbn:DSOkH6vMUv1RDM:http://www.mbaker.co.uk/images/Wildlife/Butterfly%2520Meadow%2520Brown.jpg">
            <a:hlinkClick r:id="rId5"/>
          </p:cNvPr>
          <p:cNvPicPr>
            <a:picLocks noChangeAspect="1" noChangeArrowheads="1"/>
          </p:cNvPicPr>
          <p:nvPr/>
        </p:nvPicPr>
        <p:blipFill>
          <a:blip r:embed="rId6" cstate="print"/>
          <a:srcRect/>
          <a:stretch>
            <a:fillRect/>
          </a:stretch>
        </p:blipFill>
        <p:spPr bwMode="auto">
          <a:xfrm>
            <a:off x="6516216" y="5301208"/>
            <a:ext cx="1763688" cy="117159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B0DD7F"/>
            </a:gs>
            <a:gs pos="100000">
              <a:schemeClr val="accent3">
                <a:lumMod val="40000"/>
                <a:lumOff val="60000"/>
              </a:schemeClr>
            </a:gs>
          </a:gsLst>
          <a:lin ang="135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411760" y="-171400"/>
            <a:ext cx="4211960" cy="1210011"/>
          </a:xfrm>
          <a:prstGeom prst="rect">
            <a:avLst/>
          </a:prstGeom>
          <a:noFill/>
        </p:spPr>
        <p:txBody>
          <a:bodyPr>
            <a:spAutoFit/>
          </a:bodyPr>
          <a:lstStyle/>
          <a:p>
            <a:pPr algn="ctr" fontAlgn="auto">
              <a:lnSpc>
                <a:spcPct val="150000"/>
              </a:lnSpc>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Wildlife</a:t>
            </a:r>
          </a:p>
        </p:txBody>
      </p:sp>
      <p:sp>
        <p:nvSpPr>
          <p:cNvPr id="24579" name="TextBox 2"/>
          <p:cNvSpPr txBox="1">
            <a:spLocks noChangeArrowheads="1"/>
          </p:cNvSpPr>
          <p:nvPr/>
        </p:nvSpPr>
        <p:spPr bwMode="auto">
          <a:xfrm>
            <a:off x="290513" y="1052513"/>
            <a:ext cx="8562975" cy="369887"/>
          </a:xfrm>
          <a:prstGeom prst="rect">
            <a:avLst/>
          </a:prstGeom>
          <a:noFill/>
          <a:ln w="9525">
            <a:noFill/>
            <a:miter lim="800000"/>
            <a:headEnd/>
            <a:tailEnd/>
          </a:ln>
        </p:spPr>
        <p:txBody>
          <a:bodyPr wrap="none">
            <a:spAutoFit/>
          </a:bodyPr>
          <a:lstStyle/>
          <a:p>
            <a:r>
              <a:rPr lang="en-GB">
                <a:latin typeface="Calibri" pitchFamily="34" charset="0"/>
              </a:rPr>
              <a:t>There are hundreds of species occupying the old wood; here are just some to look out for:</a:t>
            </a:r>
          </a:p>
        </p:txBody>
      </p:sp>
      <p:pic>
        <p:nvPicPr>
          <p:cNvPr id="17410" name="Picture 2" descr="http://t2.gstatic.com/images?q=tbn:hgYGueiqfXUUYM:http://2.bp.blogspot.com/_9oTslXzpqec/S9mKHO9SrTI/AAAAAAAAHKM/iLFS7pA0_mo/s1600/Wren.jpg">
            <a:hlinkClick r:id="rId3"/>
          </p:cNvPr>
          <p:cNvPicPr>
            <a:picLocks noChangeAspect="1" noChangeArrowheads="1"/>
          </p:cNvPicPr>
          <p:nvPr/>
        </p:nvPicPr>
        <p:blipFill>
          <a:blip r:embed="rId4" cstate="print"/>
          <a:srcRect/>
          <a:stretch>
            <a:fillRect/>
          </a:stretch>
        </p:blipFill>
        <p:spPr bwMode="auto">
          <a:xfrm>
            <a:off x="251520" y="1772815"/>
            <a:ext cx="1368152" cy="1423321"/>
          </a:xfrm>
          <a:prstGeom prst="rect">
            <a:avLst/>
          </a:prstGeom>
          <a:ln>
            <a:noFill/>
          </a:ln>
          <a:effectLst>
            <a:softEdge rad="112500"/>
          </a:effectLst>
        </p:spPr>
      </p:pic>
      <p:sp>
        <p:nvSpPr>
          <p:cNvPr id="24581" name="TextBox 4"/>
          <p:cNvSpPr txBox="1">
            <a:spLocks noChangeArrowheads="1"/>
          </p:cNvSpPr>
          <p:nvPr/>
        </p:nvSpPr>
        <p:spPr bwMode="auto">
          <a:xfrm>
            <a:off x="1547813" y="1844675"/>
            <a:ext cx="1282700" cy="369888"/>
          </a:xfrm>
          <a:prstGeom prst="rect">
            <a:avLst/>
          </a:prstGeom>
          <a:noFill/>
          <a:ln w="9525">
            <a:noFill/>
            <a:miter lim="800000"/>
            <a:headEnd/>
            <a:tailEnd/>
          </a:ln>
        </p:spPr>
        <p:txBody>
          <a:bodyPr wrap="none">
            <a:spAutoFit/>
          </a:bodyPr>
          <a:lstStyle/>
          <a:p>
            <a:r>
              <a:rPr lang="en-GB">
                <a:latin typeface="Calibri" pitchFamily="34" charset="0"/>
              </a:rPr>
              <a:t>Jenny Wren</a:t>
            </a:r>
          </a:p>
        </p:txBody>
      </p:sp>
      <p:pic>
        <p:nvPicPr>
          <p:cNvPr id="17414" name="Picture 6" descr="http://t0.gstatic.com/images?q=tbn:5vDckoVmWqLkpM:http://www.discoverituk.plus.com/isleofskye/images/birds/buzzard3_lg.jpg">
            <a:hlinkClick r:id="rId5"/>
          </p:cNvPr>
          <p:cNvPicPr>
            <a:picLocks noChangeAspect="1" noChangeArrowheads="1"/>
          </p:cNvPicPr>
          <p:nvPr/>
        </p:nvPicPr>
        <p:blipFill>
          <a:blip r:embed="rId6" cstate="print"/>
          <a:srcRect/>
          <a:stretch>
            <a:fillRect/>
          </a:stretch>
        </p:blipFill>
        <p:spPr bwMode="auto">
          <a:xfrm>
            <a:off x="251520" y="3212976"/>
            <a:ext cx="1368152" cy="1257301"/>
          </a:xfrm>
          <a:prstGeom prst="rect">
            <a:avLst/>
          </a:prstGeom>
          <a:ln>
            <a:noFill/>
          </a:ln>
          <a:effectLst>
            <a:softEdge rad="112500"/>
          </a:effectLst>
        </p:spPr>
      </p:pic>
      <p:sp>
        <p:nvSpPr>
          <p:cNvPr id="24583" name="TextBox 9"/>
          <p:cNvSpPr txBox="1">
            <a:spLocks noChangeArrowheads="1"/>
          </p:cNvSpPr>
          <p:nvPr/>
        </p:nvSpPr>
        <p:spPr bwMode="auto">
          <a:xfrm>
            <a:off x="1547813" y="3284538"/>
            <a:ext cx="919162" cy="369887"/>
          </a:xfrm>
          <a:prstGeom prst="rect">
            <a:avLst/>
          </a:prstGeom>
          <a:noFill/>
          <a:ln w="9525">
            <a:noFill/>
            <a:miter lim="800000"/>
            <a:headEnd/>
            <a:tailEnd/>
          </a:ln>
        </p:spPr>
        <p:txBody>
          <a:bodyPr wrap="none">
            <a:spAutoFit/>
          </a:bodyPr>
          <a:lstStyle/>
          <a:p>
            <a:r>
              <a:rPr lang="en-GB">
                <a:latin typeface="Calibri" pitchFamily="34" charset="0"/>
              </a:rPr>
              <a:t>Buzzard</a:t>
            </a:r>
          </a:p>
        </p:txBody>
      </p:sp>
      <p:pic>
        <p:nvPicPr>
          <p:cNvPr id="17416" name="Picture 8" descr="http://t0.gstatic.com/images?q=tbn:FlEUx5o71cVMaM:http://mikeatkinson.net/images/LongTailedTit09.jpg">
            <a:hlinkClick r:id="rId7"/>
          </p:cNvPr>
          <p:cNvPicPr>
            <a:picLocks noChangeAspect="1" noChangeArrowheads="1"/>
          </p:cNvPicPr>
          <p:nvPr/>
        </p:nvPicPr>
        <p:blipFill>
          <a:blip r:embed="rId8" cstate="print"/>
          <a:srcRect/>
          <a:stretch>
            <a:fillRect/>
          </a:stretch>
        </p:blipFill>
        <p:spPr bwMode="auto">
          <a:xfrm>
            <a:off x="251520" y="4509120"/>
            <a:ext cx="1368152" cy="1080120"/>
          </a:xfrm>
          <a:prstGeom prst="rect">
            <a:avLst/>
          </a:prstGeom>
          <a:ln>
            <a:noFill/>
          </a:ln>
          <a:effectLst>
            <a:softEdge rad="112500"/>
          </a:effectLst>
        </p:spPr>
      </p:pic>
      <p:sp>
        <p:nvSpPr>
          <p:cNvPr id="24585" name="TextBox 11"/>
          <p:cNvSpPr txBox="1">
            <a:spLocks noChangeArrowheads="1"/>
          </p:cNvSpPr>
          <p:nvPr/>
        </p:nvSpPr>
        <p:spPr bwMode="auto">
          <a:xfrm>
            <a:off x="1547813" y="4581525"/>
            <a:ext cx="1530350" cy="368300"/>
          </a:xfrm>
          <a:prstGeom prst="rect">
            <a:avLst/>
          </a:prstGeom>
          <a:noFill/>
          <a:ln w="9525">
            <a:noFill/>
            <a:miter lim="800000"/>
            <a:headEnd/>
            <a:tailEnd/>
          </a:ln>
        </p:spPr>
        <p:txBody>
          <a:bodyPr wrap="none">
            <a:spAutoFit/>
          </a:bodyPr>
          <a:lstStyle/>
          <a:p>
            <a:r>
              <a:rPr lang="en-GB">
                <a:latin typeface="Calibri" pitchFamily="34" charset="0"/>
              </a:rPr>
              <a:t>Long Tailed Tit</a:t>
            </a:r>
          </a:p>
        </p:txBody>
      </p:sp>
      <p:pic>
        <p:nvPicPr>
          <p:cNvPr id="17418" name="Picture 10" descr="http://t0.gstatic.com/images?q=tbn:kKLMrEOhfjpglM:http://www.portlandbirdobs.org.uk/bp_siberian_chiffchaff_12_270209_525.jpg">
            <a:hlinkClick r:id="rId9"/>
          </p:cNvPr>
          <p:cNvPicPr>
            <a:picLocks noChangeAspect="1" noChangeArrowheads="1"/>
          </p:cNvPicPr>
          <p:nvPr/>
        </p:nvPicPr>
        <p:blipFill>
          <a:blip r:embed="rId10" cstate="print"/>
          <a:srcRect/>
          <a:stretch>
            <a:fillRect/>
          </a:stretch>
        </p:blipFill>
        <p:spPr bwMode="auto">
          <a:xfrm>
            <a:off x="251520" y="5661248"/>
            <a:ext cx="1329308" cy="982217"/>
          </a:xfrm>
          <a:prstGeom prst="rect">
            <a:avLst/>
          </a:prstGeom>
          <a:ln>
            <a:noFill/>
          </a:ln>
          <a:effectLst>
            <a:softEdge rad="112500"/>
          </a:effectLst>
        </p:spPr>
      </p:pic>
      <p:sp>
        <p:nvSpPr>
          <p:cNvPr id="24587" name="TextBox 13"/>
          <p:cNvSpPr txBox="1">
            <a:spLocks noChangeArrowheads="1"/>
          </p:cNvSpPr>
          <p:nvPr/>
        </p:nvSpPr>
        <p:spPr bwMode="auto">
          <a:xfrm>
            <a:off x="1547813" y="5732463"/>
            <a:ext cx="1084262" cy="369887"/>
          </a:xfrm>
          <a:prstGeom prst="rect">
            <a:avLst/>
          </a:prstGeom>
          <a:noFill/>
          <a:ln w="9525">
            <a:noFill/>
            <a:miter lim="800000"/>
            <a:headEnd/>
            <a:tailEnd/>
          </a:ln>
        </p:spPr>
        <p:txBody>
          <a:bodyPr wrap="none">
            <a:spAutoFit/>
          </a:bodyPr>
          <a:lstStyle/>
          <a:p>
            <a:r>
              <a:rPr lang="en-GB">
                <a:latin typeface="Calibri" pitchFamily="34" charset="0"/>
              </a:rPr>
              <a:t>Chiffchaff</a:t>
            </a:r>
          </a:p>
        </p:txBody>
      </p:sp>
      <p:pic>
        <p:nvPicPr>
          <p:cNvPr id="17420" name="Picture 12" descr="http://t2.gstatic.com/images?q=tbn:Wr0CaY8EfGyqvM:http://www.birdforum.net/opus/images/6/6d/Great_Spotted_Woodpecker_male.jpg">
            <a:hlinkClick r:id="rId11"/>
          </p:cNvPr>
          <p:cNvPicPr>
            <a:picLocks noChangeAspect="1" noChangeArrowheads="1"/>
          </p:cNvPicPr>
          <p:nvPr/>
        </p:nvPicPr>
        <p:blipFill>
          <a:blip r:embed="rId12" cstate="print"/>
          <a:srcRect/>
          <a:stretch>
            <a:fillRect/>
          </a:stretch>
        </p:blipFill>
        <p:spPr bwMode="auto">
          <a:xfrm>
            <a:off x="3131840" y="1772816"/>
            <a:ext cx="1080120" cy="1440160"/>
          </a:xfrm>
          <a:prstGeom prst="rect">
            <a:avLst/>
          </a:prstGeom>
          <a:ln>
            <a:noFill/>
          </a:ln>
          <a:effectLst>
            <a:softEdge rad="112500"/>
          </a:effectLst>
        </p:spPr>
      </p:pic>
      <p:sp>
        <p:nvSpPr>
          <p:cNvPr id="24589" name="TextBox 15"/>
          <p:cNvSpPr txBox="1">
            <a:spLocks noChangeArrowheads="1"/>
          </p:cNvSpPr>
          <p:nvPr/>
        </p:nvSpPr>
        <p:spPr bwMode="auto">
          <a:xfrm>
            <a:off x="4067175" y="1844675"/>
            <a:ext cx="1497013" cy="646113"/>
          </a:xfrm>
          <a:prstGeom prst="rect">
            <a:avLst/>
          </a:prstGeom>
          <a:noFill/>
          <a:ln w="9525">
            <a:noFill/>
            <a:miter lim="800000"/>
            <a:headEnd/>
            <a:tailEnd/>
          </a:ln>
        </p:spPr>
        <p:txBody>
          <a:bodyPr wrap="none">
            <a:spAutoFit/>
          </a:bodyPr>
          <a:lstStyle/>
          <a:p>
            <a:r>
              <a:rPr lang="en-GB">
                <a:latin typeface="Calibri" pitchFamily="34" charset="0"/>
              </a:rPr>
              <a:t>Great Spotted</a:t>
            </a:r>
          </a:p>
          <a:p>
            <a:r>
              <a:rPr lang="en-GB">
                <a:latin typeface="Calibri" pitchFamily="34" charset="0"/>
              </a:rPr>
              <a:t> Woodpecker</a:t>
            </a:r>
          </a:p>
        </p:txBody>
      </p:sp>
      <p:sp>
        <p:nvSpPr>
          <p:cNvPr id="24590" name="TextBox 17"/>
          <p:cNvSpPr txBox="1">
            <a:spLocks noChangeArrowheads="1"/>
          </p:cNvSpPr>
          <p:nvPr/>
        </p:nvSpPr>
        <p:spPr bwMode="auto">
          <a:xfrm>
            <a:off x="4211638" y="4508500"/>
            <a:ext cx="1411287" cy="369888"/>
          </a:xfrm>
          <a:prstGeom prst="rect">
            <a:avLst/>
          </a:prstGeom>
          <a:noFill/>
          <a:ln w="9525">
            <a:noFill/>
            <a:miter lim="800000"/>
            <a:headEnd/>
            <a:tailEnd/>
          </a:ln>
        </p:spPr>
        <p:txBody>
          <a:bodyPr wrap="none">
            <a:spAutoFit/>
          </a:bodyPr>
          <a:lstStyle/>
          <a:p>
            <a:r>
              <a:rPr lang="en-GB">
                <a:latin typeface="Calibri" pitchFamily="34" charset="0"/>
              </a:rPr>
              <a:t>Lady’s smock</a:t>
            </a:r>
          </a:p>
        </p:txBody>
      </p:sp>
      <p:pic>
        <p:nvPicPr>
          <p:cNvPr id="17424" name="Picture 16" descr="http://t1.gstatic.com/images?q=tbn:5WLh3Q9E-b3zRM:http://www.wildflowerfinder.org.uk/Flowers/L/LadysSmock/CuckooFlower(LadysSmock)_058.jpg">
            <a:hlinkClick r:id="rId13"/>
          </p:cNvPr>
          <p:cNvPicPr>
            <a:picLocks noChangeAspect="1" noChangeArrowheads="1"/>
          </p:cNvPicPr>
          <p:nvPr/>
        </p:nvPicPr>
        <p:blipFill>
          <a:blip r:embed="rId14" cstate="print"/>
          <a:srcRect/>
          <a:stretch>
            <a:fillRect/>
          </a:stretch>
        </p:blipFill>
        <p:spPr bwMode="auto">
          <a:xfrm>
            <a:off x="3131840" y="4437112"/>
            <a:ext cx="1152128" cy="995933"/>
          </a:xfrm>
          <a:prstGeom prst="rect">
            <a:avLst/>
          </a:prstGeom>
          <a:ln>
            <a:noFill/>
          </a:ln>
          <a:effectLst>
            <a:softEdge rad="112500"/>
          </a:effectLst>
        </p:spPr>
      </p:pic>
      <p:pic>
        <p:nvPicPr>
          <p:cNvPr id="17426" name="Picture 18" descr="http://t3.gstatic.com/images?q=tbn:Dmy_AXPZpXpmzM:http://www.wildlife-imaging.co.uk/gallery/plants/slides/Common%2520Spotted%2520Orchid-1-1.jpg">
            <a:hlinkClick r:id="rId15"/>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868144" y="1628800"/>
            <a:ext cx="1173857" cy="1080120"/>
          </a:xfrm>
          <a:prstGeom prst="rect">
            <a:avLst/>
          </a:prstGeom>
          <a:ln>
            <a:noFill/>
          </a:ln>
          <a:effectLst>
            <a:softEdge rad="112500"/>
          </a:effectLst>
        </p:spPr>
      </p:pic>
      <p:sp>
        <p:nvSpPr>
          <p:cNvPr id="24593" name="TextBox 20"/>
          <p:cNvSpPr txBox="1">
            <a:spLocks noChangeArrowheads="1"/>
          </p:cNvSpPr>
          <p:nvPr/>
        </p:nvSpPr>
        <p:spPr bwMode="auto">
          <a:xfrm>
            <a:off x="6948488" y="1700213"/>
            <a:ext cx="1830387" cy="647700"/>
          </a:xfrm>
          <a:prstGeom prst="rect">
            <a:avLst/>
          </a:prstGeom>
          <a:noFill/>
          <a:ln w="9525">
            <a:noFill/>
            <a:miter lim="800000"/>
            <a:headEnd/>
            <a:tailEnd/>
          </a:ln>
        </p:spPr>
        <p:txBody>
          <a:bodyPr wrap="none">
            <a:spAutoFit/>
          </a:bodyPr>
          <a:lstStyle/>
          <a:p>
            <a:r>
              <a:rPr lang="en-GB">
                <a:latin typeface="Calibri" pitchFamily="34" charset="0"/>
              </a:rPr>
              <a:t>Common Spotted</a:t>
            </a:r>
          </a:p>
          <a:p>
            <a:r>
              <a:rPr lang="en-GB">
                <a:latin typeface="Calibri" pitchFamily="34" charset="0"/>
              </a:rPr>
              <a:t>Orchid</a:t>
            </a:r>
          </a:p>
        </p:txBody>
      </p:sp>
      <p:pic>
        <p:nvPicPr>
          <p:cNvPr id="17428" name="Picture 20" descr="http://t1.gstatic.com/images?q=tbn:cQJdQHuerOP6PM:http://www.marksukwildlifephotos.com/USERIMAGES/bluebell.jpg">
            <a:hlinkClick r:id="rId17"/>
          </p:cNvPr>
          <p:cNvPicPr>
            <a:picLocks noChangeAspect="1" noChangeArrowheads="1"/>
          </p:cNvPicPr>
          <p:nvPr/>
        </p:nvPicPr>
        <p:blipFill>
          <a:blip r:embed="rId18" cstate="print"/>
          <a:srcRect/>
          <a:stretch>
            <a:fillRect/>
          </a:stretch>
        </p:blipFill>
        <p:spPr bwMode="auto">
          <a:xfrm>
            <a:off x="3131840" y="5445224"/>
            <a:ext cx="1152128" cy="1240110"/>
          </a:xfrm>
          <a:prstGeom prst="rect">
            <a:avLst/>
          </a:prstGeom>
          <a:ln>
            <a:noFill/>
          </a:ln>
          <a:effectLst>
            <a:softEdge rad="112500"/>
          </a:effectLst>
        </p:spPr>
      </p:pic>
      <p:sp>
        <p:nvSpPr>
          <p:cNvPr id="24595" name="TextBox 22"/>
          <p:cNvSpPr txBox="1">
            <a:spLocks noChangeArrowheads="1"/>
          </p:cNvSpPr>
          <p:nvPr/>
        </p:nvSpPr>
        <p:spPr bwMode="auto">
          <a:xfrm>
            <a:off x="4211638" y="5516563"/>
            <a:ext cx="942975" cy="369887"/>
          </a:xfrm>
          <a:prstGeom prst="rect">
            <a:avLst/>
          </a:prstGeom>
          <a:noFill/>
          <a:ln w="9525">
            <a:noFill/>
            <a:miter lim="800000"/>
            <a:headEnd/>
            <a:tailEnd/>
          </a:ln>
        </p:spPr>
        <p:txBody>
          <a:bodyPr wrap="none">
            <a:spAutoFit/>
          </a:bodyPr>
          <a:lstStyle/>
          <a:p>
            <a:r>
              <a:rPr lang="en-GB">
                <a:latin typeface="Calibri" pitchFamily="34" charset="0"/>
              </a:rPr>
              <a:t>Bluebell</a:t>
            </a:r>
          </a:p>
        </p:txBody>
      </p:sp>
      <p:pic>
        <p:nvPicPr>
          <p:cNvPr id="17430" name="Picture 22" descr="http://t2.gstatic.com/images?q=tbn:T-PeWKTpu3-PLM:http://www.edaustinphotography.co.uk/images/flowers/Flowers-Bugle-Flower.jpg">
            <a:hlinkClick r:id="rId19"/>
          </p:cNvPr>
          <p:cNvPicPr>
            <a:picLocks noChangeAspect="1" noChangeArrowheads="1"/>
          </p:cNvPicPr>
          <p:nvPr/>
        </p:nvPicPr>
        <p:blipFill>
          <a:blip r:embed="rId20" cstate="print">
            <a:lum bright="10000"/>
          </a:blip>
          <a:srcRect/>
          <a:stretch>
            <a:fillRect/>
          </a:stretch>
        </p:blipFill>
        <p:spPr bwMode="auto">
          <a:xfrm>
            <a:off x="5868144" y="2780928"/>
            <a:ext cx="1152128" cy="1285876"/>
          </a:xfrm>
          <a:prstGeom prst="rect">
            <a:avLst/>
          </a:prstGeom>
          <a:ln>
            <a:noFill/>
          </a:ln>
          <a:effectLst>
            <a:softEdge rad="112500"/>
          </a:effectLst>
        </p:spPr>
      </p:pic>
      <p:sp>
        <p:nvSpPr>
          <p:cNvPr id="24597" name="TextBox 24"/>
          <p:cNvSpPr txBox="1">
            <a:spLocks noChangeArrowheads="1"/>
          </p:cNvSpPr>
          <p:nvPr/>
        </p:nvSpPr>
        <p:spPr bwMode="auto">
          <a:xfrm>
            <a:off x="6948488" y="2852738"/>
            <a:ext cx="708025" cy="369887"/>
          </a:xfrm>
          <a:prstGeom prst="rect">
            <a:avLst/>
          </a:prstGeom>
          <a:noFill/>
          <a:ln w="9525">
            <a:noFill/>
            <a:miter lim="800000"/>
            <a:headEnd/>
            <a:tailEnd/>
          </a:ln>
        </p:spPr>
        <p:txBody>
          <a:bodyPr wrap="none">
            <a:spAutoFit/>
          </a:bodyPr>
          <a:lstStyle/>
          <a:p>
            <a:r>
              <a:rPr lang="en-GB">
                <a:latin typeface="Calibri" pitchFamily="34" charset="0"/>
              </a:rPr>
              <a:t>Bugle</a:t>
            </a:r>
          </a:p>
        </p:txBody>
      </p:sp>
      <p:pic>
        <p:nvPicPr>
          <p:cNvPr id="17432" name="Picture 24" descr="http://t3.gstatic.com/images?q=tbn:b8MfxFVYXrB67M:http://www.progressivechristiansuniting.org/wp-content/uploads/2007/04/beech%2520tree.jpg">
            <a:hlinkClick r:id="rId21"/>
          </p:cNvPr>
          <p:cNvPicPr>
            <a:picLocks noChangeAspect="1" noChangeArrowheads="1"/>
          </p:cNvPicPr>
          <p:nvPr/>
        </p:nvPicPr>
        <p:blipFill>
          <a:blip r:embed="rId22" cstate="print"/>
          <a:srcRect/>
          <a:stretch>
            <a:fillRect/>
          </a:stretch>
        </p:blipFill>
        <p:spPr bwMode="auto">
          <a:xfrm>
            <a:off x="5868144" y="4149080"/>
            <a:ext cx="1152128" cy="1163206"/>
          </a:xfrm>
          <a:prstGeom prst="rect">
            <a:avLst/>
          </a:prstGeom>
          <a:ln>
            <a:noFill/>
          </a:ln>
          <a:effectLst>
            <a:softEdge rad="112500"/>
          </a:effectLst>
        </p:spPr>
      </p:pic>
      <p:sp>
        <p:nvSpPr>
          <p:cNvPr id="24599" name="TextBox 26"/>
          <p:cNvSpPr txBox="1">
            <a:spLocks noChangeArrowheads="1"/>
          </p:cNvSpPr>
          <p:nvPr/>
        </p:nvSpPr>
        <p:spPr bwMode="auto">
          <a:xfrm>
            <a:off x="6948488" y="4221163"/>
            <a:ext cx="760412" cy="369887"/>
          </a:xfrm>
          <a:prstGeom prst="rect">
            <a:avLst/>
          </a:prstGeom>
          <a:noFill/>
          <a:ln w="9525">
            <a:noFill/>
            <a:miter lim="800000"/>
            <a:headEnd/>
            <a:tailEnd/>
          </a:ln>
        </p:spPr>
        <p:txBody>
          <a:bodyPr wrap="none">
            <a:spAutoFit/>
          </a:bodyPr>
          <a:lstStyle/>
          <a:p>
            <a:r>
              <a:rPr lang="en-GB">
                <a:latin typeface="Calibri" pitchFamily="34" charset="0"/>
              </a:rPr>
              <a:t>Beech</a:t>
            </a:r>
          </a:p>
        </p:txBody>
      </p:sp>
      <p:pic>
        <p:nvPicPr>
          <p:cNvPr id="17436" name="Picture 28" descr="http://t0.gstatic.com/images?q=tbn:VrVUbyM8DsguLM:http://www.wnps.org/plantimages/athyrium_felix-femina_je.JPG">
            <a:hlinkClick r:id="rId23"/>
          </p:cNvPr>
          <p:cNvPicPr>
            <a:picLocks noChangeAspect="1" noChangeArrowheads="1"/>
          </p:cNvPicPr>
          <p:nvPr/>
        </p:nvPicPr>
        <p:blipFill>
          <a:blip r:embed="rId24" cstate="print"/>
          <a:srcRect/>
          <a:stretch>
            <a:fillRect/>
          </a:stretch>
        </p:blipFill>
        <p:spPr bwMode="auto">
          <a:xfrm>
            <a:off x="5868144" y="5445224"/>
            <a:ext cx="1152128" cy="1168524"/>
          </a:xfrm>
          <a:prstGeom prst="rect">
            <a:avLst/>
          </a:prstGeom>
          <a:ln>
            <a:noFill/>
          </a:ln>
          <a:effectLst>
            <a:softEdge rad="112500"/>
          </a:effectLst>
        </p:spPr>
      </p:pic>
      <p:sp>
        <p:nvSpPr>
          <p:cNvPr id="24601" name="TextBox 29"/>
          <p:cNvSpPr txBox="1">
            <a:spLocks noChangeArrowheads="1"/>
          </p:cNvSpPr>
          <p:nvPr/>
        </p:nvSpPr>
        <p:spPr bwMode="auto">
          <a:xfrm>
            <a:off x="6948488" y="5589588"/>
            <a:ext cx="1092200" cy="368300"/>
          </a:xfrm>
          <a:prstGeom prst="rect">
            <a:avLst/>
          </a:prstGeom>
          <a:noFill/>
          <a:ln w="9525">
            <a:noFill/>
            <a:miter lim="800000"/>
            <a:headEnd/>
            <a:tailEnd/>
          </a:ln>
        </p:spPr>
        <p:txBody>
          <a:bodyPr wrap="none">
            <a:spAutoFit/>
          </a:bodyPr>
          <a:lstStyle/>
          <a:p>
            <a:r>
              <a:rPr lang="en-GB">
                <a:latin typeface="Calibri" pitchFamily="34" charset="0"/>
              </a:rPr>
              <a:t>Lady Fern</a:t>
            </a:r>
          </a:p>
        </p:txBody>
      </p:sp>
      <p:pic>
        <p:nvPicPr>
          <p:cNvPr id="17438" name="Picture 30" descr="http://t3.gstatic.com/images?q=tbn:ZJMDmLVNooxxyM:http://i1.treknature.com/photos/8197/bosuil.jpg">
            <a:hlinkClick r:id="rId25"/>
          </p:cNvPr>
          <p:cNvPicPr>
            <a:picLocks noChangeAspect="1" noChangeArrowheads="1"/>
          </p:cNvPicPr>
          <p:nvPr/>
        </p:nvPicPr>
        <p:blipFill>
          <a:blip r:embed="rId26" cstate="print"/>
          <a:srcRect/>
          <a:stretch>
            <a:fillRect/>
          </a:stretch>
        </p:blipFill>
        <p:spPr bwMode="auto">
          <a:xfrm>
            <a:off x="3131840" y="3140968"/>
            <a:ext cx="1080120" cy="1295401"/>
          </a:xfrm>
          <a:prstGeom prst="rect">
            <a:avLst/>
          </a:prstGeom>
          <a:ln>
            <a:noFill/>
          </a:ln>
          <a:effectLst>
            <a:softEdge rad="112500"/>
          </a:effectLst>
        </p:spPr>
      </p:pic>
      <p:sp>
        <p:nvSpPr>
          <p:cNvPr id="24603" name="TextBox 31"/>
          <p:cNvSpPr txBox="1">
            <a:spLocks noChangeArrowheads="1"/>
          </p:cNvSpPr>
          <p:nvPr/>
        </p:nvSpPr>
        <p:spPr bwMode="auto">
          <a:xfrm>
            <a:off x="4140200" y="3213100"/>
            <a:ext cx="1196975" cy="369888"/>
          </a:xfrm>
          <a:prstGeom prst="rect">
            <a:avLst/>
          </a:prstGeom>
          <a:noFill/>
          <a:ln w="9525">
            <a:noFill/>
            <a:miter lim="800000"/>
            <a:headEnd/>
            <a:tailEnd/>
          </a:ln>
        </p:spPr>
        <p:txBody>
          <a:bodyPr wrap="none">
            <a:spAutoFit/>
          </a:bodyPr>
          <a:lstStyle/>
          <a:p>
            <a:r>
              <a:rPr lang="en-GB">
                <a:latin typeface="Calibri" pitchFamily="34" charset="0"/>
              </a:rPr>
              <a:t>Tawny Owl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B0DD7F"/>
            </a:gs>
            <a:gs pos="100000">
              <a:schemeClr val="accent3">
                <a:lumMod val="40000"/>
                <a:lumOff val="60000"/>
              </a:schemeClr>
            </a:gs>
          </a:gsLst>
          <a:lin ang="5400000" scaled="1"/>
        </a:gradFill>
        <a:effectLst/>
      </p:bgPr>
    </p:bg>
    <p:spTree>
      <p:nvGrpSpPr>
        <p:cNvPr id="1" name=""/>
        <p:cNvGrpSpPr/>
        <p:nvPr/>
      </p:nvGrpSpPr>
      <p:grpSpPr>
        <a:xfrm>
          <a:off x="0" y="0"/>
          <a:ext cx="0" cy="0"/>
          <a:chOff x="0" y="0"/>
          <a:chExt cx="0" cy="0"/>
        </a:xfrm>
      </p:grpSpPr>
      <p:pic>
        <p:nvPicPr>
          <p:cNvPr id="26626" name="Picture 1" descr="342.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76375" y="0"/>
            <a:ext cx="619125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heel(4)">
                                      <p:cBhvr>
                                        <p:cTn id="7"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B0DD7F"/>
            </a:gs>
            <a:gs pos="100000">
              <a:schemeClr val="accent3">
                <a:lumMod val="40000"/>
                <a:lumOff val="60000"/>
              </a:schemeClr>
            </a:gs>
          </a:gsLst>
          <a:lin ang="10800000" scaled="1"/>
        </a:gradFill>
        <a:effectLst/>
      </p:bgPr>
    </p:bg>
    <p:spTree>
      <p:nvGrpSpPr>
        <p:cNvPr id="1" name=""/>
        <p:cNvGrpSpPr/>
        <p:nvPr/>
      </p:nvGrpSpPr>
      <p:grpSpPr>
        <a:xfrm>
          <a:off x="0" y="0"/>
          <a:ext cx="0" cy="0"/>
          <a:chOff x="0" y="0"/>
          <a:chExt cx="0" cy="0"/>
        </a:xfrm>
      </p:grpSpPr>
      <p:pic>
        <p:nvPicPr>
          <p:cNvPr id="2" name="Picture 1" descr="392.JPG"/>
          <p:cNvPicPr>
            <a:picLocks noChangeAspect="1"/>
          </p:cNvPicPr>
          <p:nvPr/>
        </p:nvPicPr>
        <p:blipFill>
          <a:blip r:embed="rId3" cstate="print"/>
          <a:stretch>
            <a:fillRect/>
          </a:stretch>
        </p:blipFill>
        <p:spPr>
          <a:xfrm rot="5400000">
            <a:off x="-659787" y="1064452"/>
            <a:ext cx="5747559" cy="4427984"/>
          </a:xfrm>
          <a:prstGeom prst="rect">
            <a:avLst/>
          </a:prstGeom>
          <a:ln>
            <a:noFill/>
          </a:ln>
          <a:effectLst>
            <a:softEdge rad="112500"/>
          </a:effectLst>
        </p:spPr>
      </p:pic>
      <p:pic>
        <p:nvPicPr>
          <p:cNvPr id="3" name="Picture 2" descr="369.JPG"/>
          <p:cNvPicPr>
            <a:picLocks noChangeAspect="1"/>
          </p:cNvPicPr>
          <p:nvPr/>
        </p:nvPicPr>
        <p:blipFill>
          <a:blip r:embed="rId4" cstate="print"/>
          <a:stretch>
            <a:fillRect/>
          </a:stretch>
        </p:blipFill>
        <p:spPr>
          <a:xfrm rot="16200000">
            <a:off x="4139445" y="1160747"/>
            <a:ext cx="5760639" cy="4248472"/>
          </a:xfrm>
          <a:prstGeom prst="rect">
            <a:avLst/>
          </a:prstGeom>
          <a:ln>
            <a:noFill/>
          </a:ln>
          <a:effectLst>
            <a:softEdge rad="112500"/>
          </a:effectLst>
        </p:spPr>
      </p:pic>
      <p:pic>
        <p:nvPicPr>
          <p:cNvPr id="28676" name="Picture 3" descr="img009.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4415608">
            <a:off x="4068762" y="4687888"/>
            <a:ext cx="1268413" cy="2001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B0DD7F"/>
            </a:gs>
            <a:gs pos="100000">
              <a:schemeClr val="accent3">
                <a:lumMod val="40000"/>
                <a:lumOff val="60000"/>
              </a:schemeClr>
            </a:gs>
          </a:gsLst>
          <a:lin ang="81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3084253" y="0"/>
            <a:ext cx="2975494" cy="923330"/>
          </a:xfrm>
          <a:prstGeom prst="rect">
            <a:avLst/>
          </a:prstGeom>
          <a:noFill/>
        </p:spPr>
        <p:txBody>
          <a:bodyPr wrap="none">
            <a:spAutoFit/>
          </a:bodyPr>
          <a:lstStyle/>
          <a:p>
            <a:pPr algn="ctr" fontAlgn="auto">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Mammals</a:t>
            </a:r>
          </a:p>
        </p:txBody>
      </p:sp>
      <p:sp>
        <p:nvSpPr>
          <p:cNvPr id="30723" name="TextBox 2"/>
          <p:cNvSpPr txBox="1">
            <a:spLocks noChangeArrowheads="1"/>
          </p:cNvSpPr>
          <p:nvPr/>
        </p:nvSpPr>
        <p:spPr bwMode="auto">
          <a:xfrm>
            <a:off x="323850" y="836613"/>
            <a:ext cx="4392613" cy="5821362"/>
          </a:xfrm>
          <a:prstGeom prst="rect">
            <a:avLst/>
          </a:prstGeom>
          <a:noFill/>
          <a:ln w="9525">
            <a:noFill/>
            <a:miter lim="800000"/>
            <a:headEnd/>
            <a:tailEnd/>
          </a:ln>
        </p:spPr>
        <p:txBody>
          <a:bodyPr>
            <a:spAutoFit/>
          </a:bodyPr>
          <a:lstStyle/>
          <a:p>
            <a:r>
              <a:rPr lang="en-GB" sz="1600">
                <a:latin typeface="Calibri" pitchFamily="34" charset="0"/>
              </a:rPr>
              <a:t>Often, signs of mammals are the only thing you’ll be able to see because most mammals are shy or nocturnal. Things to look out for are:</a:t>
            </a:r>
          </a:p>
          <a:p>
            <a:endParaRPr lang="en-GB">
              <a:latin typeface="Calibri" pitchFamily="34" charset="0"/>
            </a:endParaRPr>
          </a:p>
          <a:p>
            <a:r>
              <a:rPr lang="en-GB" b="1">
                <a:latin typeface="Calibri" pitchFamily="34" charset="0"/>
              </a:rPr>
              <a:t>-Chewed Hazel nuts</a:t>
            </a:r>
          </a:p>
          <a:p>
            <a:r>
              <a:rPr lang="en-GB" sz="1400" i="1">
                <a:latin typeface="Calibri" pitchFamily="34" charset="0"/>
              </a:rPr>
              <a:t>Eaten by : Wood mice, Dormice, Bank voles </a:t>
            </a:r>
          </a:p>
          <a:p>
            <a:r>
              <a:rPr lang="en-GB" sz="1400" i="1">
                <a:latin typeface="Calibri" pitchFamily="34" charset="0"/>
              </a:rPr>
              <a:t>and grey squirrels</a:t>
            </a:r>
            <a:r>
              <a:rPr lang="en-GB" sz="1400">
                <a:latin typeface="Calibri" pitchFamily="34" charset="0"/>
              </a:rPr>
              <a:t>.</a:t>
            </a:r>
          </a:p>
          <a:p>
            <a:pPr algn="ctr"/>
            <a:endParaRPr lang="en-GB" sz="1400">
              <a:latin typeface="Calibri" pitchFamily="34" charset="0"/>
            </a:endParaRPr>
          </a:p>
          <a:p>
            <a:r>
              <a:rPr lang="en-GB">
                <a:latin typeface="Calibri" pitchFamily="34" charset="0"/>
              </a:rPr>
              <a:t>-</a:t>
            </a:r>
            <a:r>
              <a:rPr lang="en-GB" b="1">
                <a:latin typeface="Calibri" pitchFamily="34" charset="0"/>
              </a:rPr>
              <a:t>Droppings</a:t>
            </a:r>
          </a:p>
          <a:p>
            <a:r>
              <a:rPr lang="en-GB" sz="1400" i="1">
                <a:latin typeface="Calibri" pitchFamily="34" charset="0"/>
              </a:rPr>
              <a:t>Left by: Deer, Badgers and fox.</a:t>
            </a:r>
          </a:p>
          <a:p>
            <a:pPr algn="ctr"/>
            <a:endParaRPr lang="en-GB" sz="1400" i="1">
              <a:latin typeface="Calibri" pitchFamily="34" charset="0"/>
            </a:endParaRPr>
          </a:p>
          <a:p>
            <a:r>
              <a:rPr lang="en-GB">
                <a:latin typeface="Calibri" pitchFamily="34" charset="0"/>
              </a:rPr>
              <a:t>-</a:t>
            </a:r>
            <a:r>
              <a:rPr lang="en-GB" b="1">
                <a:latin typeface="Calibri" pitchFamily="34" charset="0"/>
              </a:rPr>
              <a:t>Footprints</a:t>
            </a:r>
          </a:p>
          <a:p>
            <a:r>
              <a:rPr lang="en-GB" sz="1400" i="1">
                <a:latin typeface="Calibri" pitchFamily="34" charset="0"/>
              </a:rPr>
              <a:t>Left by: anything and everything.</a:t>
            </a:r>
          </a:p>
          <a:p>
            <a:pPr algn="ctr"/>
            <a:endParaRPr lang="en-GB" sz="1400" i="1">
              <a:latin typeface="Calibri" pitchFamily="34" charset="0"/>
            </a:endParaRPr>
          </a:p>
          <a:p>
            <a:r>
              <a:rPr lang="en-GB">
                <a:latin typeface="Calibri" pitchFamily="34" charset="0"/>
              </a:rPr>
              <a:t>-</a:t>
            </a:r>
            <a:r>
              <a:rPr lang="en-GB" b="1">
                <a:latin typeface="Calibri" pitchFamily="34" charset="0"/>
              </a:rPr>
              <a:t>Mole hills</a:t>
            </a:r>
          </a:p>
          <a:p>
            <a:r>
              <a:rPr lang="en-GB" sz="1400" i="1">
                <a:latin typeface="Calibri" pitchFamily="34" charset="0"/>
              </a:rPr>
              <a:t>Left by: Moles obviously.</a:t>
            </a:r>
          </a:p>
          <a:p>
            <a:endParaRPr lang="en-GB">
              <a:latin typeface="Calibri" pitchFamily="34" charset="0"/>
            </a:endParaRPr>
          </a:p>
          <a:p>
            <a:r>
              <a:rPr lang="en-GB" b="1">
                <a:latin typeface="Calibri" pitchFamily="34" charset="0"/>
              </a:rPr>
              <a:t>-Nests and burrows</a:t>
            </a:r>
          </a:p>
          <a:p>
            <a:r>
              <a:rPr lang="en-GB" sz="1400" i="1">
                <a:latin typeface="Calibri" pitchFamily="34" charset="0"/>
              </a:rPr>
              <a:t>Made by: Badgers, Rabbits, Birds and sometimes</a:t>
            </a:r>
          </a:p>
          <a:p>
            <a:r>
              <a:rPr lang="en-GB" sz="1400" i="1">
                <a:latin typeface="Calibri" pitchFamily="34" charset="0"/>
              </a:rPr>
              <a:t> foxes.</a:t>
            </a:r>
          </a:p>
          <a:p>
            <a:endParaRPr lang="en-GB" sz="1400" i="1">
              <a:latin typeface="Calibri" pitchFamily="34" charset="0"/>
            </a:endParaRPr>
          </a:p>
          <a:p>
            <a:r>
              <a:rPr lang="en-GB" sz="1600">
                <a:latin typeface="Calibri" pitchFamily="34" charset="0"/>
              </a:rPr>
              <a:t>There are also some huge Badger setts in the wood under the large beech tree and along the southern boundary; watch out.</a:t>
            </a:r>
          </a:p>
        </p:txBody>
      </p:sp>
      <p:pic>
        <p:nvPicPr>
          <p:cNvPr id="23554" name="Picture 2" descr="http://t3.gstatic.com/images?q=tbn:cPmzFWDPGmu4SM:http://www.brianmay.com/brian/brianssb/pix/09/badger-3.jpg">
            <a:hlinkClick r:id="rId3"/>
          </p:cNvPr>
          <p:cNvPicPr>
            <a:picLocks noChangeAspect="1" noChangeArrowheads="1"/>
          </p:cNvPicPr>
          <p:nvPr/>
        </p:nvPicPr>
        <p:blipFill>
          <a:blip r:embed="rId4" cstate="print"/>
          <a:srcRect/>
          <a:stretch>
            <a:fillRect/>
          </a:stretch>
        </p:blipFill>
        <p:spPr bwMode="auto">
          <a:xfrm>
            <a:off x="7396280" y="0"/>
            <a:ext cx="1747720" cy="1556792"/>
          </a:xfrm>
          <a:prstGeom prst="rect">
            <a:avLst/>
          </a:prstGeom>
          <a:ln>
            <a:noFill/>
          </a:ln>
          <a:effectLst>
            <a:softEdge rad="112500"/>
          </a:effectLst>
        </p:spPr>
      </p:pic>
      <p:pic>
        <p:nvPicPr>
          <p:cNvPr id="23556" name="Picture 4" descr="http://t0.gstatic.com/images?q=tbn:rx9gbWO7ENS9HM:http://www.bradlaughfields.org.uk/badgers.jpg">
            <a:hlinkClick r:id="rId5"/>
          </p:cNvPr>
          <p:cNvPicPr>
            <a:picLocks noChangeAspect="1" noChangeArrowheads="1"/>
          </p:cNvPicPr>
          <p:nvPr/>
        </p:nvPicPr>
        <p:blipFill>
          <a:blip r:embed="rId6" cstate="print"/>
          <a:srcRect/>
          <a:stretch>
            <a:fillRect/>
          </a:stretch>
        </p:blipFill>
        <p:spPr bwMode="auto">
          <a:xfrm>
            <a:off x="6588224" y="2924944"/>
            <a:ext cx="1320924" cy="1081792"/>
          </a:xfrm>
          <a:prstGeom prst="rect">
            <a:avLst/>
          </a:prstGeom>
          <a:ln>
            <a:noFill/>
          </a:ln>
          <a:effectLst>
            <a:softEdge rad="112500"/>
          </a:effectLst>
        </p:spPr>
      </p:pic>
      <p:pic>
        <p:nvPicPr>
          <p:cNvPr id="23558" name="Picture 6" descr="http://t3.gstatic.com/images?q=tbn:ctCjEXPyPdme6M:http://farm1.static.flickr.com/156/342551310_fe7766fb8a_o.jpg">
            <a:hlinkClick r:id="rId7"/>
          </p:cNvPr>
          <p:cNvPicPr>
            <a:picLocks noChangeAspect="1" noChangeArrowheads="1"/>
          </p:cNvPicPr>
          <p:nvPr/>
        </p:nvPicPr>
        <p:blipFill>
          <a:blip r:embed="rId8" cstate="print"/>
          <a:srcRect/>
          <a:stretch>
            <a:fillRect/>
          </a:stretch>
        </p:blipFill>
        <p:spPr bwMode="auto">
          <a:xfrm>
            <a:off x="7604242" y="3717032"/>
            <a:ext cx="1539758" cy="1152128"/>
          </a:xfrm>
          <a:prstGeom prst="rect">
            <a:avLst/>
          </a:prstGeom>
          <a:ln>
            <a:noFill/>
          </a:ln>
          <a:effectLst>
            <a:softEdge rad="112500"/>
          </a:effectLst>
        </p:spPr>
      </p:pic>
      <p:pic>
        <p:nvPicPr>
          <p:cNvPr id="23560" name="Picture 8" descr="http://t1.gstatic.com/images?q=tbn:iBO5_ZuJOrWR0M:http://www.wildaboutbritain.co.uk/gallery/files/4/8/3/baby-roe-deer-5.jpg">
            <a:hlinkClick r:id="rId9"/>
          </p:cNvPr>
          <p:cNvPicPr>
            <a:picLocks noChangeAspect="1" noChangeArrowheads="1"/>
          </p:cNvPicPr>
          <p:nvPr/>
        </p:nvPicPr>
        <p:blipFill>
          <a:blip r:embed="rId10" cstate="print"/>
          <a:srcRect/>
          <a:stretch>
            <a:fillRect/>
          </a:stretch>
        </p:blipFill>
        <p:spPr bwMode="auto">
          <a:xfrm>
            <a:off x="4211960" y="4581128"/>
            <a:ext cx="1512168" cy="1120908"/>
          </a:xfrm>
          <a:prstGeom prst="rect">
            <a:avLst/>
          </a:prstGeom>
          <a:ln>
            <a:noFill/>
          </a:ln>
          <a:effectLst>
            <a:softEdge rad="112500"/>
          </a:effectLst>
        </p:spPr>
      </p:pic>
      <p:pic>
        <p:nvPicPr>
          <p:cNvPr id="23562" name="Picture 10" descr="http://t0.gstatic.com/images?q=tbn:KNFcm0VAjRe9HM:http://news.bbc.co.uk/olmedia/755000/images/_759234_dorma300.jpg">
            <a:hlinkClick r:id="rId11"/>
          </p:cNvPr>
          <p:cNvPicPr>
            <a:picLocks noChangeAspect="1" noChangeArrowheads="1"/>
          </p:cNvPicPr>
          <p:nvPr/>
        </p:nvPicPr>
        <p:blipFill>
          <a:blip r:embed="rId12" cstate="screen">
            <a:extLst>
              <a:ext uri="{28A0092B-C50C-407E-A947-70E740481C1C}">
                <a14:useLocalDpi xmlns:a14="http://schemas.microsoft.com/office/drawing/2010/main"/>
              </a:ext>
            </a:extLst>
          </a:blip>
          <a:srcRect t="-7948"/>
          <a:stretch>
            <a:fillRect/>
          </a:stretch>
        </p:blipFill>
        <p:spPr bwMode="auto">
          <a:xfrm>
            <a:off x="4355976" y="1268760"/>
            <a:ext cx="1313723" cy="978024"/>
          </a:xfrm>
          <a:prstGeom prst="rect">
            <a:avLst/>
          </a:prstGeom>
          <a:ln>
            <a:noFill/>
          </a:ln>
          <a:effectLst>
            <a:softEdge rad="112500"/>
          </a:effectLst>
        </p:spPr>
      </p:pic>
      <p:pic>
        <p:nvPicPr>
          <p:cNvPr id="23564" name="Picture 12" descr="http://t0.gstatic.com/images?q=tbn:pQYs_iJTovAIWM:http://www.bbc.co.uk/devon/content/images/2007/08/23/dormouse_465x368.jpg">
            <a:hlinkClick r:id="rId13"/>
          </p:cNvPr>
          <p:cNvPicPr>
            <a:picLocks noChangeAspect="1" noChangeArrowheads="1"/>
          </p:cNvPicPr>
          <p:nvPr/>
        </p:nvPicPr>
        <p:blipFill>
          <a:blip r:embed="rId14" cstate="print"/>
          <a:srcRect/>
          <a:stretch>
            <a:fillRect/>
          </a:stretch>
        </p:blipFill>
        <p:spPr bwMode="auto">
          <a:xfrm>
            <a:off x="7668344" y="5589240"/>
            <a:ext cx="1368865" cy="1080120"/>
          </a:xfrm>
          <a:prstGeom prst="rect">
            <a:avLst/>
          </a:prstGeom>
          <a:ln>
            <a:noFill/>
          </a:ln>
          <a:effectLst>
            <a:softEdge rad="112500"/>
          </a:effectLst>
        </p:spPr>
      </p:pic>
      <p:pic>
        <p:nvPicPr>
          <p:cNvPr id="23566" name="Picture 14" descr="http://t0.gstatic.com/images?q=tbn:mykILOT6oCfW2M:http://www.bobperryonline.co.uk/mediac/400_0/media/DIR_7680/WoodMouse2.jpg">
            <a:hlinkClick r:id="rId15"/>
          </p:cNvPr>
          <p:cNvPicPr>
            <a:picLocks noChangeAspect="1" noChangeArrowheads="1"/>
          </p:cNvPicPr>
          <p:nvPr/>
        </p:nvPicPr>
        <p:blipFill>
          <a:blip r:embed="rId16" cstate="print"/>
          <a:srcRect/>
          <a:stretch>
            <a:fillRect/>
          </a:stretch>
        </p:blipFill>
        <p:spPr bwMode="auto">
          <a:xfrm>
            <a:off x="5436096" y="764704"/>
            <a:ext cx="1397124" cy="912637"/>
          </a:xfrm>
          <a:prstGeom prst="rect">
            <a:avLst/>
          </a:prstGeom>
          <a:ln>
            <a:noFill/>
          </a:ln>
          <a:effectLst>
            <a:softEdge rad="112500"/>
          </a:effectLst>
        </p:spPr>
      </p:pic>
      <p:pic>
        <p:nvPicPr>
          <p:cNvPr id="23570" name="Picture 18" descr="http://t2.gstatic.com/images?q=tbn:SAXOXB6dUVPIlM:http://www.gardenwildlife.co.uk/images/Fox%2520Pictures/output/images/Red-Fox-Road_.jpg">
            <a:hlinkClick r:id="rId17"/>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588224" y="1196752"/>
            <a:ext cx="1224136" cy="1200944"/>
          </a:xfrm>
          <a:prstGeom prst="rect">
            <a:avLst/>
          </a:prstGeom>
          <a:ln>
            <a:noFill/>
          </a:ln>
          <a:effectLst>
            <a:softEdge rad="112500"/>
          </a:effectLst>
        </p:spPr>
      </p:pic>
      <p:pic>
        <p:nvPicPr>
          <p:cNvPr id="23572" name="Picture 20" descr="http://t3.gstatic.com/images?q=tbn:AADnYSKyfn-6rM:http://thumbs.imagekind.com/member/eb264414-b431-435c-a7b1-344269452ab0/uploadedartwork/150X150/f16dc2ab-7c8c-4905-a208-d63d790f7016.jpg">
            <a:hlinkClick r:id="rId19"/>
          </p:cNvPr>
          <p:cNvPicPr>
            <a:picLocks noChangeAspect="1" noChangeArrowheads="1"/>
          </p:cNvPicPr>
          <p:nvPr/>
        </p:nvPicPr>
        <p:blipFill>
          <a:blip r:embed="rId20" cstate="print"/>
          <a:srcRect/>
          <a:stretch>
            <a:fillRect/>
          </a:stretch>
        </p:blipFill>
        <p:spPr bwMode="auto">
          <a:xfrm>
            <a:off x="5436096" y="5517232"/>
            <a:ext cx="1202432" cy="1202433"/>
          </a:xfrm>
          <a:prstGeom prst="rect">
            <a:avLst/>
          </a:prstGeom>
          <a:ln>
            <a:noFill/>
          </a:ln>
          <a:effectLst>
            <a:softEdge rad="112500"/>
          </a:effectLst>
        </p:spPr>
      </p:pic>
      <p:pic>
        <p:nvPicPr>
          <p:cNvPr id="23574" name="Picture 22" descr="http://t2.gstatic.com/images?q=tbn:7ezatz7YqG6g7M:http://www.guildfordpestcontrol.com/rabbit.jpg">
            <a:hlinkClick r:id="rId21"/>
          </p:cNvPr>
          <p:cNvPicPr>
            <a:picLocks noChangeAspect="1" noChangeArrowheads="1"/>
          </p:cNvPicPr>
          <p:nvPr/>
        </p:nvPicPr>
        <p:blipFill>
          <a:blip r:embed="rId22" cstate="print"/>
          <a:srcRect/>
          <a:stretch>
            <a:fillRect/>
          </a:stretch>
        </p:blipFill>
        <p:spPr bwMode="auto">
          <a:xfrm>
            <a:off x="5580112" y="3789040"/>
            <a:ext cx="1158495" cy="1148334"/>
          </a:xfrm>
          <a:prstGeom prst="rect">
            <a:avLst/>
          </a:prstGeom>
          <a:ln>
            <a:noFill/>
          </a:ln>
          <a:effectLst>
            <a:softEdge rad="112500"/>
          </a:effectLst>
        </p:spPr>
      </p:pic>
      <p:pic>
        <p:nvPicPr>
          <p:cNvPr id="23576" name="Picture 24" descr="http://t0.gstatic.com/images?q=tbn:qO4YKDfQ5RxjCM:http://pad3.whstatic.com/images/thumb/d/d8/Wild-rabbit_185.jpg/200px-Wild-rabbit_185.jpg">
            <a:hlinkClick r:id="rId23"/>
          </p:cNvPr>
          <p:cNvPicPr>
            <a:picLocks noChangeAspect="1" noChangeArrowheads="1"/>
          </p:cNvPicPr>
          <p:nvPr/>
        </p:nvPicPr>
        <p:blipFill>
          <a:blip r:embed="rId24" cstate="print"/>
          <a:srcRect/>
          <a:stretch>
            <a:fillRect/>
          </a:stretch>
        </p:blipFill>
        <p:spPr bwMode="auto">
          <a:xfrm>
            <a:off x="4572000" y="2996952"/>
            <a:ext cx="1152128" cy="1063504"/>
          </a:xfrm>
          <a:prstGeom prst="rect">
            <a:avLst/>
          </a:prstGeom>
          <a:ln>
            <a:noFill/>
          </a:ln>
          <a:effectLst>
            <a:softEdge rad="112500"/>
          </a:effectLst>
        </p:spPr>
      </p:pic>
      <p:pic>
        <p:nvPicPr>
          <p:cNvPr id="23578" name="Picture 26" descr="http://t1.gstatic.com/images?q=tbn:R5Pp-T87MiCicM:http://pinguicula.typepad.com/photos/uncategorized/2007/09/18/20070918_095010_0091er1.jpg">
            <a:hlinkClick r:id="rId25"/>
          </p:cNvPr>
          <p:cNvPicPr>
            <a:picLocks noChangeAspect="1" noChangeArrowheads="1"/>
          </p:cNvPicPr>
          <p:nvPr/>
        </p:nvPicPr>
        <p:blipFill>
          <a:blip r:embed="rId26" cstate="print"/>
          <a:srcRect/>
          <a:stretch>
            <a:fillRect/>
          </a:stretch>
        </p:blipFill>
        <p:spPr bwMode="auto">
          <a:xfrm>
            <a:off x="6444208" y="4653136"/>
            <a:ext cx="1436448" cy="1224136"/>
          </a:xfrm>
          <a:prstGeom prst="rect">
            <a:avLst/>
          </a:prstGeom>
          <a:ln>
            <a:noFill/>
          </a:ln>
          <a:effectLst>
            <a:softEdge rad="112500"/>
          </a:effectLst>
        </p:spPr>
      </p:pic>
      <p:pic>
        <p:nvPicPr>
          <p:cNvPr id="23580" name="Picture 28" descr="http://t2.gstatic.com/images?q=tbn:7MpOkg7Vd8faSM:http://www.wildaboutbritain.co.uk/pictures/data/6/BankVole2.jpg">
            <a:hlinkClick r:id="rId27"/>
          </p:cNvPr>
          <p:cNvPicPr>
            <a:picLocks noChangeAspect="1" noChangeArrowheads="1"/>
          </p:cNvPicPr>
          <p:nvPr/>
        </p:nvPicPr>
        <p:blipFill>
          <a:blip r:embed="rId28" cstate="print">
            <a:lum bright="10000"/>
          </a:blip>
          <a:srcRect/>
          <a:stretch>
            <a:fillRect/>
          </a:stretch>
        </p:blipFill>
        <p:spPr bwMode="auto">
          <a:xfrm>
            <a:off x="5220072" y="1988840"/>
            <a:ext cx="1578099" cy="1202887"/>
          </a:xfrm>
          <a:prstGeom prst="rect">
            <a:avLst/>
          </a:prstGeom>
          <a:ln>
            <a:noFill/>
          </a:ln>
          <a:effectLst>
            <a:softEdge rad="112500"/>
          </a:effectLst>
        </p:spPr>
      </p:pic>
      <p:pic>
        <p:nvPicPr>
          <p:cNvPr id="23582" name="Picture 30" descr="http://t1.gstatic.com/images?q=tbn:5NXNVHhcu5jrRM:http://www.greenfudge.org/wp-content/uploads/2010/04/invasive-species-grey-squirrel-UK.jpg">
            <a:hlinkClick r:id="rId29"/>
          </p:cNvPr>
          <p:cNvPicPr>
            <a:picLocks noChangeAspect="1" noChangeArrowheads="1"/>
          </p:cNvPicPr>
          <p:nvPr/>
        </p:nvPicPr>
        <p:blipFill>
          <a:blip r:embed="rId30" cstate="print"/>
          <a:srcRect/>
          <a:stretch>
            <a:fillRect/>
          </a:stretch>
        </p:blipFill>
        <p:spPr bwMode="auto">
          <a:xfrm>
            <a:off x="7596336" y="1916832"/>
            <a:ext cx="1547664" cy="12961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882</Words>
  <Application>Microsoft Office PowerPoint</Application>
  <PresentationFormat>On-screen Show (4:3)</PresentationFormat>
  <Paragraphs>147</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 Jenkins</dc:creator>
  <cp:lastModifiedBy>Maggie</cp:lastModifiedBy>
  <cp:revision>67</cp:revision>
  <dcterms:created xsi:type="dcterms:W3CDTF">2010-07-14T07:39:14Z</dcterms:created>
  <dcterms:modified xsi:type="dcterms:W3CDTF">2010-08-05T12:20:12Z</dcterms:modified>
</cp:coreProperties>
</file>